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78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81" r:id="rId20"/>
    <p:sldId id="282" r:id="rId21"/>
    <p:sldId id="273" r:id="rId22"/>
    <p:sldId id="275" r:id="rId23"/>
    <p:sldId id="276" r:id="rId24"/>
    <p:sldId id="277" r:id="rId25"/>
    <p:sldId id="280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/>
    <p:restoredTop sz="91850"/>
  </p:normalViewPr>
  <p:slideViewPr>
    <p:cSldViewPr snapToGrid="0" snapToObjects="1">
      <p:cViewPr varScale="1">
        <p:scale>
          <a:sx n="108" d="100"/>
          <a:sy n="10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87134-3155-FB41-B0AC-737339BFA9F9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30C94-0FE3-DA46-8B28-797FBEAF8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8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x and label y can have same or different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 layer output. Soft max layer has 10,000 numbers</a:t>
            </a:r>
          </a:p>
          <a:p>
            <a:r>
              <a:rPr lang="en-US" dirty="0"/>
              <a:t>Condition of probability of distribution GIVEN the prob. Of the first variable. </a:t>
            </a:r>
          </a:p>
          <a:p>
            <a:r>
              <a:rPr lang="en-US" dirty="0"/>
              <a:t>Use y hat at the end, then use the training example with backpropagation to train for the rest of the sentence.  Estimate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7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is activation step. Distribution. The probability of I is included in the Y1 hat. </a:t>
            </a:r>
          </a:p>
          <a:p>
            <a:r>
              <a:rPr lang="en-US" dirty="0"/>
              <a:t>Perplexity would be expected to have lower value when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Speech recognition system?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 of count: very sparse, hard to estimate. We look at the long </a:t>
            </a:r>
          </a:p>
          <a:p>
            <a:r>
              <a:rPr lang="en-US" dirty="0"/>
              <a:t>Only count 2 words at a time then divide the count number. This might not be </a:t>
            </a:r>
            <a:r>
              <a:rPr lang="en-US" dirty="0" err="1"/>
              <a:t>accourate</a:t>
            </a:r>
            <a:r>
              <a:rPr lang="en-US" dirty="0"/>
              <a:t> but save lots of time. The probability is better.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8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 max ( is a bottleneck computation)</a:t>
            </a:r>
          </a:p>
          <a:p>
            <a:r>
              <a:rPr lang="en-US" dirty="0"/>
              <a:t>E to the power of something and use that as </a:t>
            </a:r>
            <a:r>
              <a:rPr lang="en-US" dirty="0" err="1"/>
              <a:t>denomenator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6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(0 input and 0 activation, and then let network output random distribution) Then, we give output yHat1</a:t>
            </a:r>
          </a:p>
          <a:p>
            <a:r>
              <a:rPr lang="en-US" dirty="0"/>
              <a:t>vs many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31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to derive fake things because it captures details ( can be a building block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61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would learn and then try </a:t>
            </a:r>
            <a:r>
              <a:rPr lang="en-US" dirty="0" err="1"/>
              <a:t>ot</a:t>
            </a:r>
            <a:r>
              <a:rPr lang="en-US" dirty="0"/>
              <a:t> generate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parameters 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r>
                  <a:rPr lang="en-US" dirty="0"/>
                  <a:t> each time step are shared</a:t>
                </a:r>
              </a:p>
              <a:p>
                <a:endParaRPr lang="en-US" dirty="0"/>
              </a:p>
              <a:p>
                <a:r>
                  <a:rPr lang="en-US" dirty="0"/>
                  <a:t>When predicting y_3, it not only uses information from x_3, but also from x_2, x_1</a:t>
                </a:r>
              </a:p>
              <a:p>
                <a:r>
                  <a:rPr lang="en-US" dirty="0"/>
                  <a:t>Uses information earlier in the sequence but not later in the sequence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parameters used </a:t>
                </a:r>
                <a:r>
                  <a:rPr lang="en-US" i="0" dirty="0">
                    <a:latin typeface="Cambria Math" panose="02040503050406030204" pitchFamily="18" charset="0"/>
                  </a:rPr>
                  <a:t>𝑓𝑜𝑟</a:t>
                </a:r>
                <a:r>
                  <a:rPr lang="en-US" dirty="0"/>
                  <a:t> each time step are shared</a:t>
                </a:r>
              </a:p>
              <a:p>
                <a:endParaRPr lang="en-US" dirty="0"/>
              </a:p>
              <a:p>
                <a:r>
                  <a:rPr lang="en-US" dirty="0"/>
                  <a:t>When predicting y_3, it not only uses information from x_3, but also from x_2, x_1</a:t>
                </a:r>
              </a:p>
              <a:p>
                <a:r>
                  <a:rPr lang="en-US" dirty="0"/>
                  <a:t>Uses information earlier in the sequence but not later in the sequence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5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governs (these are 3 </a:t>
            </a:r>
            <a:r>
              <a:rPr lang="en-US" dirty="0" err="1"/>
              <a:t>params</a:t>
            </a:r>
            <a:r>
              <a:rPr lang="en-US" dirty="0"/>
              <a:t> of relationships)</a:t>
            </a:r>
          </a:p>
          <a:p>
            <a:r>
              <a:rPr lang="en-US" dirty="0"/>
              <a:t>U govern input</a:t>
            </a:r>
          </a:p>
          <a:p>
            <a:r>
              <a:rPr lang="en-US" dirty="0"/>
              <a:t>V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dW</a:t>
            </a:r>
            <a:r>
              <a:rPr lang="en-US" dirty="0"/>
              <a:t>  should be considered propagation backwards(we set this steps </a:t>
            </a:r>
            <a:r>
              <a:rPr lang="en-US" dirty="0" err="1"/>
              <a:t>wheter</a:t>
            </a:r>
            <a:r>
              <a:rPr lang="en-US" dirty="0"/>
              <a:t> 5 or 6 steps) </a:t>
            </a:r>
          </a:p>
          <a:p>
            <a:r>
              <a:rPr lang="en-US" dirty="0"/>
              <a:t>Final </a:t>
            </a:r>
            <a:r>
              <a:rPr lang="en-US" dirty="0" err="1"/>
              <a:t>dW</a:t>
            </a:r>
            <a:r>
              <a:rPr lang="en-US" dirty="0"/>
              <a:t> is sum of dW1-4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dV</a:t>
            </a:r>
            <a:r>
              <a:rPr lang="en-US" dirty="0"/>
              <a:t> happens in current timestep, not </a:t>
            </a:r>
            <a:r>
              <a:rPr lang="en-US" dirty="0" err="1"/>
              <a:t>prev</a:t>
            </a:r>
            <a:r>
              <a:rPr lang="en-US" dirty="0"/>
              <a:t> timestep.</a:t>
            </a:r>
          </a:p>
          <a:p>
            <a:r>
              <a:rPr lang="en-US" dirty="0" err="1"/>
              <a:t>Bptt</a:t>
            </a:r>
            <a:r>
              <a:rPr lang="en-US" dirty="0"/>
              <a:t>(max steps back since the first timestep)</a:t>
            </a:r>
          </a:p>
          <a:p>
            <a:r>
              <a:rPr lang="en-US" dirty="0" err="1"/>
              <a:t>dW</a:t>
            </a:r>
            <a:r>
              <a:rPr lang="en-US" dirty="0"/>
              <a:t> and </a:t>
            </a:r>
            <a:r>
              <a:rPr lang="en-US" dirty="0" err="1"/>
              <a:t>dU</a:t>
            </a:r>
            <a:r>
              <a:rPr lang="en-US" dirty="0"/>
              <a:t> zeros? Finding</a:t>
            </a:r>
          </a:p>
          <a:p>
            <a:r>
              <a:rPr lang="en-US" dirty="0"/>
              <a:t>The codes are </a:t>
            </a:r>
            <a:r>
              <a:rPr lang="en-US" dirty="0" err="1"/>
              <a:t>numpy</a:t>
            </a:r>
            <a:r>
              <a:rPr lang="en-US" dirty="0"/>
              <a:t> or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9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language model can measure the probability of the structure of your sentence structure. It make judgement of the word choice.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code the dictionary of </a:t>
            </a:r>
            <a:r>
              <a:rPr lang="en-US" dirty="0" err="1"/>
              <a:t>volcabulary</a:t>
            </a:r>
            <a:r>
              <a:rPr lang="en-US" dirty="0"/>
              <a:t> into the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30C94-0FE3-DA46-8B28-797FBEAF8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5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534F-0BE5-6E4F-8E83-5A82ED865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4A0F9-9FF3-AB43-94BF-CAE6D4B82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BD89C-B400-2E44-AEF7-62AA44C9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43D1-4BBA-7447-87D6-B00A99CFC754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D1B82-61D7-7F46-A261-ADE81B0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E996-687A-CB40-B2CE-2B3AE13F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2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EF4A-E6D3-FB4D-9651-110F008C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0E06D-7FA8-7146-8336-C48119FDE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7CB64-A509-4B4F-9B2F-D37238FB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575A-2E05-CE45-BB99-AB4055D1A7EE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B64A1-283A-A844-8782-330CA9E0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DA421-5010-2E4A-BC7D-D4591BE8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38762-4596-BC44-9D68-1EF750E89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6CACE-6E93-A54E-B70E-5C95984D2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47FB8-ACE8-2E44-BFE9-3ADAD686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B43D6-1835-114F-8541-D0E2CC93F925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9303B-695C-734B-B584-D799316D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CA37B-8842-FC46-8421-3EF5D02B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6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CECC-CDA6-EF40-9A0D-9594055B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2D7C-78A7-7340-838F-E2984221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EDAA3-41A9-A342-855C-588D100A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0E1F9-5410-E047-B563-D63DF1D6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AEF9-F226-A049-ABFB-B4DD4BD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3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6E57-2B53-2447-9887-0CABB914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28CFD-F71A-BD44-B524-3D6A030E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F8D5E-622C-494B-8B32-A882F771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0659-94B4-834A-B615-BBEF48E0817E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2EE58-5DC7-8C43-A2AE-417CCC24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81FF4-6B4B-8746-8254-ACACAE96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6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E9C1-3197-0C48-B2EA-A25C653D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5304-148E-484F-87C7-616CFEEDE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90E3F-9D6B-D942-A696-AA9AE3093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B040D-33E9-2442-938A-824D661C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CF2E-2981-C044-85AB-60AAE1E9C7F8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A8CD4-4C90-184E-BE93-6980D40A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1EBE9-3FAD-824F-8F87-E253297D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A96B-4D4E-DC4A-8AE5-F08A325D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48BB1-2D7A-CD4B-83FE-BD0A40795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B26AC-DF59-9D43-8D65-34A25865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E93E9-561E-7F43-814A-9760E5AD0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16E47-5117-2B4D-AD4A-80665DD02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3BA5E-147E-A14B-9BD2-AD82418D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1A54-EEAB-8748-B35A-03E5786C61A4}" type="datetime1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982364-8644-8B47-81E4-28AAE1A8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76EC9-374B-9241-9546-13D17BA6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7FF0-1AE3-9741-85CA-00B658E4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27E59-0BF7-7D41-89F3-65CA77FB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6605C-752F-0644-924D-A2D501CD6AF6}" type="datetime1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D4E2A-4797-CE4B-BA4F-C38E6812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94325-F7CE-514D-86C4-7FC97397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ECBAE-DED4-B340-9293-ECE38735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3CC57-AEF0-8641-ADE1-652C9F03708B}" type="datetime1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3FC02-3C22-BA47-A79B-3061AA6E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6750-E68A-0146-BBBD-3F13A766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59A5-E861-7D41-9B9F-B660B2E5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EFDC-82C7-1842-9294-B4081A0D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E0CD9-4D7D-6E42-8928-9BB4A1097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AE4A0-969F-1142-A51B-199299F8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1488-7193-EB40-BA8C-4E7C915FFC47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6371C-7A01-3541-A1B6-6C094429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A2B98-F71A-9744-81CE-2ECB92B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2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2665-1C3A-C94E-A5C3-B28B8B5E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E2B4F-6917-9E48-AFE0-CC62FF0DF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4D6C5-77C4-3046-9B71-16386FCD9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784D4-4AFE-CE4E-AE13-A602FA3F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B76F-6D6E-9E46-AA70-56E01AB065A3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BFA80-762B-574C-A1FF-4F6E97EC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D9E18-4D6A-0A4B-9D78-004E6E21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7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5E20D-6A49-E847-91CD-BC41F5D0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81E1D-7061-0B41-8FA6-0D288753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1771-D244-E74A-9FD9-877880329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70C81-DE50-CB44-B7EB-3ADCDD6B4F52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DB45-0AF5-E04D-8D0B-D43DFD274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FD0A-D1C6-064F-9671-291FC2A8E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CC6F1-A34D-D547-9631-AC1262BB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2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53.png"/><Relationship Id="rId26" Type="http://schemas.openxmlformats.org/officeDocument/2006/relationships/image" Target="../media/image156.png"/><Relationship Id="rId39" Type="http://schemas.openxmlformats.org/officeDocument/2006/relationships/image" Target="../media/image171.png"/><Relationship Id="rId21" Type="http://schemas.openxmlformats.org/officeDocument/2006/relationships/image" Target="../media/image154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47" Type="http://schemas.openxmlformats.org/officeDocument/2006/relationships/image" Target="../media/image179.png"/><Relationship Id="rId50" Type="http://schemas.openxmlformats.org/officeDocument/2006/relationships/image" Target="../media/image18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1.png"/><Relationship Id="rId29" Type="http://schemas.openxmlformats.org/officeDocument/2006/relationships/image" Target="../media/image161.png"/><Relationship Id="rId11" Type="http://schemas.openxmlformats.org/officeDocument/2006/relationships/image" Target="../media/image142.png"/><Relationship Id="rId24" Type="http://schemas.openxmlformats.org/officeDocument/2006/relationships/image" Target="../media/image157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3" Type="http://schemas.openxmlformats.org/officeDocument/2006/relationships/image" Target="../media/image185.png"/><Relationship Id="rId5" Type="http://schemas.openxmlformats.org/officeDocument/2006/relationships/image" Target="../media/image127.png"/><Relationship Id="rId10" Type="http://schemas.openxmlformats.org/officeDocument/2006/relationships/image" Target="../media/image138.png"/><Relationship Id="rId19" Type="http://schemas.openxmlformats.org/officeDocument/2006/relationships/image" Target="../media/image131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52" Type="http://schemas.openxmlformats.org/officeDocument/2006/relationships/image" Target="../media/image184.png"/><Relationship Id="rId4" Type="http://schemas.openxmlformats.org/officeDocument/2006/relationships/image" Target="../media/image126.png"/><Relationship Id="rId9" Type="http://schemas.openxmlformats.org/officeDocument/2006/relationships/image" Target="../media/image137.png"/><Relationship Id="rId14" Type="http://schemas.openxmlformats.org/officeDocument/2006/relationships/image" Target="../media/image145.png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48" Type="http://schemas.openxmlformats.org/officeDocument/2006/relationships/image" Target="../media/image180.png"/><Relationship Id="rId8" Type="http://schemas.openxmlformats.org/officeDocument/2006/relationships/image" Target="../media/image136.png"/><Relationship Id="rId51" Type="http://schemas.openxmlformats.org/officeDocument/2006/relationships/image" Target="../media/image183.png"/><Relationship Id="rId3" Type="http://schemas.openxmlformats.org/officeDocument/2006/relationships/image" Target="../media/image1.tiff"/><Relationship Id="rId12" Type="http://schemas.openxmlformats.org/officeDocument/2006/relationships/image" Target="../media/image143.png"/><Relationship Id="rId17" Type="http://schemas.openxmlformats.org/officeDocument/2006/relationships/image" Target="../media/image152.png"/><Relationship Id="rId25" Type="http://schemas.openxmlformats.org/officeDocument/2006/relationships/image" Target="../media/image158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39.png"/><Relationship Id="rId41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50.png"/><Relationship Id="rId23" Type="http://schemas.openxmlformats.org/officeDocument/2006/relationships/image" Target="../media/image80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49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3" Type="http://schemas.openxmlformats.org/officeDocument/2006/relationships/image" Target="../media/image1.tiff"/><Relationship Id="rId21" Type="http://schemas.openxmlformats.org/officeDocument/2006/relationships/image" Target="../media/image20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11" Type="http://schemas.openxmlformats.org/officeDocument/2006/relationships/image" Target="../media/image191.png"/><Relationship Id="rId5" Type="http://schemas.openxmlformats.org/officeDocument/2006/relationships/image" Target="../media/image1850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10" Type="http://schemas.openxmlformats.org/officeDocument/2006/relationships/image" Target="../media/image190.png"/><Relationship Id="rId19" Type="http://schemas.openxmlformats.org/officeDocument/2006/relationships/image" Target="../media/image198.png"/><Relationship Id="rId4" Type="http://schemas.openxmlformats.org/officeDocument/2006/relationships/image" Target="../media/image1840.png"/><Relationship Id="rId9" Type="http://schemas.openxmlformats.org/officeDocument/2006/relationships/image" Target="../media/image189.png"/><Relationship Id="rId14" Type="http://schemas.openxmlformats.org/officeDocument/2006/relationships/hyperlink" Target="http://karpathy.github.io/2015/05/21/rnn-effectiveness/" TargetMode="External"/><Relationship Id="rId22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.tiff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.tiff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.tiff"/><Relationship Id="rId21" Type="http://schemas.openxmlformats.org/officeDocument/2006/relationships/image" Target="../media/image247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24" Type="http://schemas.openxmlformats.org/officeDocument/2006/relationships/image" Target="../media/image250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23" Type="http://schemas.openxmlformats.org/officeDocument/2006/relationships/image" Target="../media/image249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1.tiff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.tiff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780.png"/><Relationship Id="rId3" Type="http://schemas.openxmlformats.org/officeDocument/2006/relationships/image" Target="../media/image1.tiff"/><Relationship Id="rId21" Type="http://schemas.openxmlformats.org/officeDocument/2006/relationships/image" Target="../media/image281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77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60.png"/><Relationship Id="rId20" Type="http://schemas.openxmlformats.org/officeDocument/2006/relationships/image" Target="../media/image2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730.png"/><Relationship Id="rId5" Type="http://schemas.openxmlformats.org/officeDocument/2006/relationships/image" Target="../media/image231.png"/><Relationship Id="rId15" Type="http://schemas.openxmlformats.org/officeDocument/2006/relationships/image" Target="../media/image2750.png"/><Relationship Id="rId23" Type="http://schemas.openxmlformats.org/officeDocument/2006/relationships/image" Target="../media/image283.png"/><Relationship Id="rId10" Type="http://schemas.openxmlformats.org/officeDocument/2006/relationships/image" Target="../media/image257.png"/><Relationship Id="rId19" Type="http://schemas.openxmlformats.org/officeDocument/2006/relationships/image" Target="../media/image2790.png"/><Relationship Id="rId4" Type="http://schemas.openxmlformats.org/officeDocument/2006/relationships/image" Target="../media/image2720.png"/><Relationship Id="rId9" Type="http://schemas.openxmlformats.org/officeDocument/2006/relationships/image" Target="../media/image256.png"/><Relationship Id="rId14" Type="http://schemas.openxmlformats.org/officeDocument/2006/relationships/image" Target="../media/image2740.png"/><Relationship Id="rId22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13.png"/><Relationship Id="rId2" Type="http://schemas.openxmlformats.org/officeDocument/2006/relationships/image" Target="../media/image1.tiff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tiff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tiff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1.tiff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1.tiff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.tiff"/><Relationship Id="rId21" Type="http://schemas.openxmlformats.org/officeDocument/2006/relationships/image" Target="../media/image122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86.png"/><Relationship Id="rId24" Type="http://schemas.openxmlformats.org/officeDocument/2006/relationships/image" Target="../media/image125.png"/><Relationship Id="rId5" Type="http://schemas.openxmlformats.org/officeDocument/2006/relationships/image" Target="../media/image108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1.tiff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FC3B-139F-D247-8FFA-9EB675C00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16: Recurrent Neural Network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48718-6261-A840-B1B5-78225796D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8B453-E02F-5747-A5D4-84A26EB0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5A18-0156-BE48-B78E-E0139AE8E56D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9DA6D-68B0-A44C-83C4-A26234ED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416D-8637-6A44-A81E-51129D3E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029B-93BB-6D4F-96C4-79C40F534019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25B13-C086-044E-A74C-B78F6CF5A625}"/>
              </a:ext>
            </a:extLst>
          </p:cNvPr>
          <p:cNvSpPr txBox="1"/>
          <p:nvPr/>
        </p:nvSpPr>
        <p:spPr>
          <a:xfrm>
            <a:off x="5437383" y="5874027"/>
            <a:ext cx="660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Slides inspired by the </a:t>
            </a:r>
            <a:r>
              <a:rPr lang="en-US" dirty="0" err="1">
                <a:solidFill>
                  <a:schemeClr val="accent3"/>
                </a:solidFill>
              </a:rPr>
              <a:t>deeplearning.ai</a:t>
            </a:r>
            <a:r>
              <a:rPr lang="en-US" dirty="0">
                <a:solidFill>
                  <a:schemeClr val="accent3"/>
                </a:solidFill>
              </a:rPr>
              <a:t> series courses on </a:t>
            </a:r>
            <a:r>
              <a:rPr lang="en-US" dirty="0" err="1">
                <a:solidFill>
                  <a:schemeClr val="accent3"/>
                </a:solidFill>
              </a:rPr>
              <a:t>Coursera.org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D5D78-F456-6D4F-85DE-F2C2A002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3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0FF48-D304-C649-89ED-5C58E72B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8F66-7C7B-734E-8EF2-FB816D9D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7F37-A3FC-4745-A799-D2E864AF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52E272-56C7-DA44-BADA-59690DAF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 through time (BPTT)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FE095-73A4-4D41-8789-7F5BE26F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9C039-536D-CE42-8B56-5136291F6608}"/>
                  </a:ext>
                </a:extLst>
              </p:cNvPr>
              <p:cNvSpPr txBox="1"/>
              <p:nvPr/>
            </p:nvSpPr>
            <p:spPr>
              <a:xfrm>
                <a:off x="710805" y="30008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9C039-536D-CE42-8B56-5136291F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5" y="3000829"/>
                <a:ext cx="418961" cy="215444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27517D0-2345-6E49-BEE6-9507CE819B75}"/>
              </a:ext>
            </a:extLst>
          </p:cNvPr>
          <p:cNvGrpSpPr/>
          <p:nvPr/>
        </p:nvGrpSpPr>
        <p:grpSpPr>
          <a:xfrm>
            <a:off x="1129766" y="2253117"/>
            <a:ext cx="1128473" cy="1743301"/>
            <a:chOff x="1129766" y="2253117"/>
            <a:chExt cx="1128473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F797-4D0B-6248-964B-62EC43EC169E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0CF797-4D0B-6248-964B-62EC43EC1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4CBD57-461F-B042-8D4D-3827F29D0D7A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49290C-FC94-664C-86C4-47BF55748CA9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49290C-FC94-664C-86C4-47BF55748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1DBDD85-29CC-A342-AFFE-2CAF7147DC61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1DBDD85-29CC-A342-AFFE-2CAF7147D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BF6057-9EAA-9D4B-82AC-B2906BCEBF71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1129766" y="3108551"/>
              <a:ext cx="4608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F792CD-3F3A-584B-8483-81B2F03E34A4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65686C-5677-D147-9B38-AB593519D97D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6CD7D7-7756-3F4E-89EB-70BC709375AA}"/>
              </a:ext>
            </a:extLst>
          </p:cNvPr>
          <p:cNvGrpSpPr/>
          <p:nvPr/>
        </p:nvGrpSpPr>
        <p:grpSpPr>
          <a:xfrm>
            <a:off x="2247971" y="2253117"/>
            <a:ext cx="1001078" cy="1743301"/>
            <a:chOff x="1257161" y="2253117"/>
            <a:chExt cx="1001078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276CF-FF10-814B-BF57-4D9E1525C298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276CF-FF10-814B-BF57-4D9E1525C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6F0607-E4BC-DA44-B7FA-44EE3FB45E32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85034C-633F-4045-B6B4-D5F86ED74661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85034C-633F-4045-B6B4-D5F86ED74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D4449-874D-334E-A198-3DEB4C08D0B8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6D4449-874D-334E-A198-3DEB4C08D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EE10D8-9B46-9F42-8A07-C883950D3EB6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1257161" y="3108551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10B3DF-1E86-924E-AF91-4FBAE21A2B6D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BAEF45-EAB7-4246-A653-20FC27C0D403}"/>
                </a:ext>
              </a:extLst>
            </p:cNvPr>
            <p:cNvCxnSpPr>
              <a:cxnSpLocks/>
              <a:stCxn id="19" idx="0"/>
              <a:endCxn id="20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850187-0F1E-674A-950F-14A88C87F6CE}"/>
              </a:ext>
            </a:extLst>
          </p:cNvPr>
          <p:cNvGrpSpPr/>
          <p:nvPr/>
        </p:nvGrpSpPr>
        <p:grpSpPr>
          <a:xfrm>
            <a:off x="3254310" y="1534016"/>
            <a:ext cx="1001078" cy="2462402"/>
            <a:chOff x="3647135" y="1625521"/>
            <a:chExt cx="1001078" cy="24624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AA90BE-E4DC-2F48-8DCC-34DA58D99808}"/>
                </a:ext>
              </a:extLst>
            </p:cNvPr>
            <p:cNvGrpSpPr/>
            <p:nvPr/>
          </p:nvGrpSpPr>
          <p:grpSpPr>
            <a:xfrm>
              <a:off x="3647135" y="2344622"/>
              <a:ext cx="1001078" cy="1743301"/>
              <a:chOff x="1257161" y="2253117"/>
              <a:chExt cx="1001078" cy="1743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B75ADC3-6425-2248-90D2-6A43D4213FCF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B75ADC3-6425-2248-90D2-6A43D4213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7AE739-470A-614C-9332-96675FB8FC8C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A0C380B-C140-2945-9CAC-15F8646EC0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A0C380B-C140-2945-9CAC-15F8646EC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DCCA6E-334F-1547-842E-B983F9C2B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DCCA6E-334F-1547-842E-B983F9C2B5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571" t="-1666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FADD6E7-33B0-3844-9489-8B81060BAC71}"/>
                  </a:ext>
                </a:extLst>
              </p:cNvPr>
              <p:cNvCxnSpPr>
                <a:endCxn id="31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447FA98-452E-5442-9D1B-02D6A225352A}"/>
                  </a:ext>
                </a:extLst>
              </p:cNvPr>
              <p:cNvCxnSpPr>
                <a:cxnSpLocks/>
                <a:stCxn id="31" idx="0"/>
                <a:endCxn id="33" idx="2"/>
              </p:cNvCxnSpPr>
              <p:nvPr/>
            </p:nvCxnSpPr>
            <p:spPr>
              <a:xfrm flipV="1">
                <a:off x="1924411" y="2468561"/>
                <a:ext cx="767" cy="4259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FA2E470-9EB9-E947-A27A-0069A9E80A23}"/>
                  </a:ext>
                </a:extLst>
              </p:cNvPr>
              <p:cNvCxnSpPr>
                <a:cxnSpLocks/>
                <a:stCxn id="30" idx="0"/>
                <a:endCxn id="31" idx="2"/>
              </p:cNvCxnSpPr>
              <p:nvPr/>
            </p:nvCxnSpPr>
            <p:spPr>
              <a:xfrm flipH="1" flipV="1">
                <a:off x="1924411" y="3322637"/>
                <a:ext cx="2795" cy="458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E79B59-0D98-6141-BD2C-CA3E536385E9}"/>
                    </a:ext>
                  </a:extLst>
                </p:cNvPr>
                <p:cNvSpPr/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E79B59-0D98-6141-BD2C-CA3E53638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5DD1BE-0800-3B49-90E2-08459E92335F}"/>
                </a:ext>
              </a:extLst>
            </p:cNvPr>
            <p:cNvCxnSpPr>
              <a:cxnSpLocks/>
              <a:stCxn id="33" idx="0"/>
              <a:endCxn id="28" idx="2"/>
            </p:cNvCxnSpPr>
            <p:nvPr/>
          </p:nvCxnSpPr>
          <p:spPr>
            <a:xfrm flipH="1" flipV="1">
              <a:off x="4314385" y="1933298"/>
              <a:ext cx="767" cy="411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6359B7-6BF8-FA45-9C51-CE29742155E1}"/>
              </a:ext>
            </a:extLst>
          </p:cNvPr>
          <p:cNvGrpSpPr/>
          <p:nvPr/>
        </p:nvGrpSpPr>
        <p:grpSpPr>
          <a:xfrm>
            <a:off x="5696183" y="1534016"/>
            <a:ext cx="1001078" cy="2462774"/>
            <a:chOff x="3647135" y="1633463"/>
            <a:chExt cx="1001078" cy="2462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F86B8-CF8E-B644-BC2E-4CDC111F6EF4}"/>
                </a:ext>
              </a:extLst>
            </p:cNvPr>
            <p:cNvGrpSpPr/>
            <p:nvPr/>
          </p:nvGrpSpPr>
          <p:grpSpPr>
            <a:xfrm>
              <a:off x="3647135" y="2352127"/>
              <a:ext cx="1001078" cy="1744110"/>
              <a:chOff x="1257161" y="2260622"/>
              <a:chExt cx="1001078" cy="1744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25418-6964-164C-9695-229E886BC350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6A25418-6964-164C-9695-229E886BC3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E9B189-B261-DF44-9325-ACB1D40B9F31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9AE1589-881B-EB44-8923-11FF99C331D8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9AE1589-881B-EB44-8923-11FF99C33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564"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11927C0-B657-7E44-804E-A6E144E44ABC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11927C0-B657-7E44-804E-A6E144E44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500" t="-10526" r="-2500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053B3DA-3F2D-FA4D-A413-EA80CAEDC3B1}"/>
                  </a:ext>
                </a:extLst>
              </p:cNvPr>
              <p:cNvCxnSpPr>
                <a:endCxn id="42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FD064DF-2FFE-2548-88AE-8591E76182A5}"/>
                  </a:ext>
                </a:extLst>
              </p:cNvPr>
              <p:cNvCxnSpPr>
                <a:cxnSpLocks/>
                <a:stCxn id="42" idx="0"/>
                <a:endCxn id="44" idx="2"/>
              </p:cNvCxnSpPr>
              <p:nvPr/>
            </p:nvCxnSpPr>
            <p:spPr>
              <a:xfrm flipV="1">
                <a:off x="1924411" y="2480169"/>
                <a:ext cx="4296" cy="4142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8BA1F17-7515-A14C-8515-16A94B068B38}"/>
                  </a:ext>
                </a:extLst>
              </p:cNvPr>
              <p:cNvCxnSpPr>
                <a:cxnSpLocks/>
                <a:stCxn id="41" idx="0"/>
                <a:endCxn id="42" idx="2"/>
              </p:cNvCxnSpPr>
              <p:nvPr/>
            </p:nvCxnSpPr>
            <p:spPr>
              <a:xfrm flipV="1">
                <a:off x="1924411" y="3322637"/>
                <a:ext cx="0" cy="466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BAFE0C8-C8CD-344D-A3DB-EDB44B8BE089}"/>
                    </a:ext>
                  </a:extLst>
                </p:cNvPr>
                <p:cNvSpPr/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BAFE0C8-C8CD-344D-A3DB-EDB44B8BE0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7D528B-94CD-1343-8896-E8F75757F87C}"/>
                </a:ext>
              </a:extLst>
            </p:cNvPr>
            <p:cNvCxnSpPr>
              <a:cxnSpLocks/>
              <a:stCxn id="44" idx="0"/>
              <a:endCxn id="39" idx="2"/>
            </p:cNvCxnSpPr>
            <p:nvPr/>
          </p:nvCxnSpPr>
          <p:spPr>
            <a:xfrm flipV="1">
              <a:off x="4318681" y="1941240"/>
              <a:ext cx="2961" cy="410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BE57DA-7B09-E044-AA6E-2A7D0FFF202B}"/>
                  </a:ext>
                </a:extLst>
              </p:cNvPr>
              <p:cNvSpPr/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BE57DA-7B09-E044-AA6E-2A7D0FFF2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F41771-54F7-154D-A389-BBD4BA2255F4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925178" y="1841793"/>
            <a:ext cx="6284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EEA10B1-9BAE-B048-8D99-BC20812C8BB0}"/>
                  </a:ext>
                </a:extLst>
              </p:cNvPr>
              <p:cNvSpPr/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EEA10B1-9BAE-B048-8D99-BC20812C8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E206A9-E73B-3441-8913-0A6CFE2B81C4}"/>
              </a:ext>
            </a:extLst>
          </p:cNvPr>
          <p:cNvCxnSpPr>
            <a:cxnSpLocks/>
            <a:endCxn id="50" idx="2"/>
          </p:cNvCxnSpPr>
          <p:nvPr/>
        </p:nvCxnSpPr>
        <p:spPr>
          <a:xfrm flipH="1" flipV="1">
            <a:off x="2915221" y="1841793"/>
            <a:ext cx="767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ABD2142-9B9C-C347-87A2-E7AA3CB49B72}"/>
              </a:ext>
            </a:extLst>
          </p:cNvPr>
          <p:cNvGrpSpPr/>
          <p:nvPr/>
        </p:nvGrpSpPr>
        <p:grpSpPr>
          <a:xfrm>
            <a:off x="4260742" y="1534016"/>
            <a:ext cx="1075931" cy="2462402"/>
            <a:chOff x="3647135" y="1625521"/>
            <a:chExt cx="1075931" cy="246240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0A8C890-1728-0D4C-ABB1-A744A761F507}"/>
                </a:ext>
              </a:extLst>
            </p:cNvPr>
            <p:cNvGrpSpPr/>
            <p:nvPr/>
          </p:nvGrpSpPr>
          <p:grpSpPr>
            <a:xfrm>
              <a:off x="3647135" y="2244190"/>
              <a:ext cx="1075931" cy="1843733"/>
              <a:chOff x="1257161" y="2152685"/>
              <a:chExt cx="1075931" cy="18437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9529136-A351-5242-BEE1-4D6CC295A3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9529136-A351-5242-BEE1-4D6CC295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F0248B0-10D5-2C46-ADB1-8D584FE71A4B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01882D4-BFE4-3749-83A4-CC7F462BD64C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01882D4-BFE4-3749-83A4-CC7F462BD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E93E171-7E90-1E4F-BCD8-C1F5F26CBE27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04" y="2152685"/>
                    <a:ext cx="42498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E93E171-7E90-1E4F-BCD8-C1F5F26CB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104" y="2152685"/>
                    <a:ext cx="424988" cy="21544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8824" t="-23529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3CB2F5A-77DD-CF42-88EF-205339533737}"/>
                  </a:ext>
                </a:extLst>
              </p:cNvPr>
              <p:cNvCxnSpPr>
                <a:endCxn id="69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F6AE886-71B8-2344-B69C-4819A05D7C94}"/>
                  </a:ext>
                </a:extLst>
              </p:cNvPr>
              <p:cNvCxnSpPr>
                <a:cxnSpLocks/>
                <a:stCxn id="69" idx="0"/>
                <a:endCxn id="79" idx="4"/>
              </p:cNvCxnSpPr>
              <p:nvPr/>
            </p:nvCxnSpPr>
            <p:spPr>
              <a:xfrm flipH="1" flipV="1">
                <a:off x="1924318" y="2625867"/>
                <a:ext cx="93" cy="2685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1BE20F5-02FB-1143-84B8-4B895278AAA1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flipH="1" flipV="1">
                <a:off x="1924411" y="3322637"/>
                <a:ext cx="2795" cy="458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917EE-6C3D-3A41-AD9E-B50A71FFEE9F}"/>
                    </a:ext>
                  </a:extLst>
                </p:cNvPr>
                <p:cNvSpPr/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917EE-6C3D-3A41-AD9E-B50A71FFEE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12F4F5-4DA8-F240-9676-288429B5CFEE}"/>
                </a:ext>
              </a:extLst>
            </p:cNvPr>
            <p:cNvCxnSpPr>
              <a:cxnSpLocks/>
              <a:stCxn id="79" idx="0"/>
              <a:endCxn id="66" idx="2"/>
            </p:cNvCxnSpPr>
            <p:nvPr/>
          </p:nvCxnSpPr>
          <p:spPr>
            <a:xfrm flipV="1">
              <a:off x="4314292" y="1933298"/>
              <a:ext cx="93" cy="3178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66F2B5-FA78-E74A-92C9-353EDB729AA1}"/>
                  </a:ext>
                </a:extLst>
              </p:cNvPr>
              <p:cNvSpPr txBox="1"/>
              <p:nvPr/>
            </p:nvSpPr>
            <p:spPr>
              <a:xfrm>
                <a:off x="7537435" y="1250364"/>
                <a:ext cx="40906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−(1−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66F2B5-FA78-E74A-92C9-353EDB729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435" y="1250364"/>
                <a:ext cx="4090607" cy="215444"/>
              </a:xfrm>
              <a:prstGeom prst="rect">
                <a:avLst/>
              </a:prstGeom>
              <a:blipFill>
                <a:blip r:embed="rId25"/>
                <a:stretch>
                  <a:fillRect l="-617" t="-1666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3D473ED-713F-6947-9D03-BDAFC775EB14}"/>
                  </a:ext>
                </a:extLst>
              </p:cNvPr>
              <p:cNvSpPr/>
              <p:nvPr/>
            </p:nvSpPr>
            <p:spPr>
              <a:xfrm>
                <a:off x="7418102" y="1619349"/>
                <a:ext cx="14771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3D473ED-713F-6947-9D03-BDAFC775E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102" y="1619349"/>
                <a:ext cx="1477135" cy="307777"/>
              </a:xfrm>
              <a:prstGeom prst="rect">
                <a:avLst/>
              </a:prstGeom>
              <a:blipFill>
                <a:blip r:embed="rId26"/>
                <a:stretch>
                  <a:fillRect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B96257-5022-C446-9BA5-209FB751CA0A}"/>
                  </a:ext>
                </a:extLst>
              </p:cNvPr>
              <p:cNvSpPr/>
              <p:nvPr/>
            </p:nvSpPr>
            <p:spPr>
              <a:xfrm>
                <a:off x="7418102" y="2006926"/>
                <a:ext cx="19246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B96257-5022-C446-9BA5-209FB751C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102" y="2006926"/>
                <a:ext cx="1924629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7AEE2BEA-1547-434A-9FC5-7745D1D9F1E1}"/>
              </a:ext>
            </a:extLst>
          </p:cNvPr>
          <p:cNvSpPr/>
          <p:nvPr/>
        </p:nvSpPr>
        <p:spPr>
          <a:xfrm>
            <a:off x="4694763" y="2159595"/>
            <a:ext cx="466272" cy="4662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328E26A-6EAA-A64D-BC1D-C98C5740228E}"/>
                  </a:ext>
                </a:extLst>
              </p:cNvPr>
              <p:cNvSpPr txBox="1"/>
              <p:nvPr/>
            </p:nvSpPr>
            <p:spPr>
              <a:xfrm>
                <a:off x="7536244" y="2468244"/>
                <a:ext cx="13909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&lt;4&gt;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&lt;4&gt;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328E26A-6EAA-A64D-BC1D-C98C5740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44" y="2468244"/>
                <a:ext cx="1390958" cy="215444"/>
              </a:xfrm>
              <a:prstGeom prst="rect">
                <a:avLst/>
              </a:prstGeom>
              <a:blipFill>
                <a:blip r:embed="rId28"/>
                <a:stretch>
                  <a:fillRect l="-3604" r="-90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ADD1737-3B87-1A4D-9B62-3E9C1949AB59}"/>
                  </a:ext>
                </a:extLst>
              </p:cNvPr>
              <p:cNvSpPr/>
              <p:nvPr/>
            </p:nvSpPr>
            <p:spPr>
              <a:xfrm>
                <a:off x="9262003" y="1615432"/>
                <a:ext cx="1665456" cy="328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&lt;4&gt;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&lt;4&gt;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ADD1737-3B87-1A4D-9B62-3E9C1949A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003" y="1615432"/>
                <a:ext cx="1665456" cy="328103"/>
              </a:xfrm>
              <a:prstGeom prst="rect">
                <a:avLst/>
              </a:prstGeom>
              <a:blipFill>
                <a:blip r:embed="rId29"/>
                <a:stretch>
                  <a:fillRect l="-75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C130CE60-5B07-4E4B-BEBA-A65BFBCA14C3}"/>
              </a:ext>
            </a:extLst>
          </p:cNvPr>
          <p:cNvSpPr txBox="1"/>
          <p:nvPr/>
        </p:nvSpPr>
        <p:spPr>
          <a:xfrm>
            <a:off x="9182900" y="2396585"/>
            <a:ext cx="283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Just using information at time step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47DCF7E-2E4A-1746-AE19-D48F28815A7E}"/>
                  </a:ext>
                </a:extLst>
              </p:cNvPr>
              <p:cNvSpPr txBox="1"/>
              <p:nvPr/>
            </p:nvSpPr>
            <p:spPr>
              <a:xfrm>
                <a:off x="9288166" y="3314013"/>
                <a:ext cx="26302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47DCF7E-2E4A-1746-AE19-D48F2881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166" y="3314013"/>
                <a:ext cx="2630207" cy="215444"/>
              </a:xfrm>
              <a:prstGeom prst="rect">
                <a:avLst/>
              </a:prstGeom>
              <a:blipFill>
                <a:blip r:embed="rId30"/>
                <a:stretch>
                  <a:fillRect t="-5556" r="-192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7BE14A4-C993-ED48-A2E8-C2F8842EFE23}"/>
                  </a:ext>
                </a:extLst>
              </p:cNvPr>
              <p:cNvSpPr/>
              <p:nvPr/>
            </p:nvSpPr>
            <p:spPr>
              <a:xfrm>
                <a:off x="7418102" y="3257171"/>
                <a:ext cx="1637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7BE14A4-C993-ED48-A2E8-C2F8842EF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102" y="3257171"/>
                <a:ext cx="1637178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F6A64F8-8248-2148-AF66-A0EEE61432C8}"/>
                  </a:ext>
                </a:extLst>
              </p:cNvPr>
              <p:cNvSpPr/>
              <p:nvPr/>
            </p:nvSpPr>
            <p:spPr>
              <a:xfrm>
                <a:off x="7249124" y="4709285"/>
                <a:ext cx="1963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F6A64F8-8248-2148-AF66-A0EEE6143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124" y="4709285"/>
                <a:ext cx="1963038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D7CC2B-A687-E649-822C-EAB6AD4E9097}"/>
              </a:ext>
            </a:extLst>
          </p:cNvPr>
          <p:cNvCxnSpPr>
            <a:stCxn id="79" idx="2"/>
            <a:endCxn id="79" idx="6"/>
          </p:cNvCxnSpPr>
          <p:nvPr/>
        </p:nvCxnSpPr>
        <p:spPr>
          <a:xfrm>
            <a:off x="4694763" y="2392731"/>
            <a:ext cx="46627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E497F75-0B33-EC43-A912-E569FE4B70F5}"/>
                  </a:ext>
                </a:extLst>
              </p:cNvPr>
              <p:cNvSpPr txBox="1"/>
              <p:nvPr/>
            </p:nvSpPr>
            <p:spPr>
              <a:xfrm>
                <a:off x="4907302" y="2389087"/>
                <a:ext cx="4171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E497F75-0B33-EC43-A912-E569FE4B7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302" y="2389087"/>
                <a:ext cx="417101" cy="215444"/>
              </a:xfrm>
              <a:prstGeom prst="rect">
                <a:avLst/>
              </a:prstGeom>
              <a:blipFill>
                <a:blip r:embed="rId33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C37424-F7D9-5E48-941A-76C4AED6ABF2}"/>
                  </a:ext>
                </a:extLst>
              </p:cNvPr>
              <p:cNvSpPr/>
              <p:nvPr/>
            </p:nvSpPr>
            <p:spPr>
              <a:xfrm>
                <a:off x="9199185" y="3814271"/>
                <a:ext cx="27302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&lt;4&gt;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&lt;3&gt;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&lt;4&gt;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C37424-F7D9-5E48-941A-76C4AED6A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185" y="3814271"/>
                <a:ext cx="2730299" cy="307777"/>
              </a:xfrm>
              <a:prstGeom prst="rect">
                <a:avLst/>
              </a:prstGeom>
              <a:blipFill>
                <a:blip r:embed="rId34"/>
                <a:stretch>
                  <a:fillRect l="-463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Brace 56">
            <a:extLst>
              <a:ext uri="{FF2B5EF4-FFF2-40B4-BE49-F238E27FC236}">
                <a16:creationId xmlns:a16="http://schemas.microsoft.com/office/drawing/2014/main" id="{8BEDA1FB-C10B-6542-B93F-F1E5002141FB}"/>
              </a:ext>
            </a:extLst>
          </p:cNvPr>
          <p:cNvSpPr/>
          <p:nvPr/>
        </p:nvSpPr>
        <p:spPr>
          <a:xfrm rot="5400000">
            <a:off x="10904560" y="2925879"/>
            <a:ext cx="154610" cy="15223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14CFDE-7368-2B41-9902-52E88D441095}"/>
                  </a:ext>
                </a:extLst>
              </p:cNvPr>
              <p:cNvSpPr txBox="1"/>
              <p:nvPr/>
            </p:nvSpPr>
            <p:spPr>
              <a:xfrm>
                <a:off x="7343593" y="4389603"/>
                <a:ext cx="2073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14CFDE-7368-2B41-9902-52E88D44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593" y="4389603"/>
                <a:ext cx="2073645" cy="215444"/>
              </a:xfrm>
              <a:prstGeom prst="rect">
                <a:avLst/>
              </a:prstGeom>
              <a:blipFill>
                <a:blip r:embed="rId35"/>
                <a:stretch>
                  <a:fillRect l="-1212" t="-11111" r="-181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AEDABED-AB5E-0846-AAE1-C50C79C46A6F}"/>
                  </a:ext>
                </a:extLst>
              </p:cNvPr>
              <p:cNvSpPr/>
              <p:nvPr/>
            </p:nvSpPr>
            <p:spPr>
              <a:xfrm>
                <a:off x="9352635" y="4699982"/>
                <a:ext cx="1914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AEDABED-AB5E-0846-AAE1-C50C79C46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635" y="4699982"/>
                <a:ext cx="1914178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B58885-DE24-DA49-8873-5909D51AB4B1}"/>
                  </a:ext>
                </a:extLst>
              </p:cNvPr>
              <p:cNvSpPr/>
              <p:nvPr/>
            </p:nvSpPr>
            <p:spPr>
              <a:xfrm>
                <a:off x="7377320" y="5816076"/>
                <a:ext cx="1963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B58885-DE24-DA49-8873-5909D51AB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320" y="5816076"/>
                <a:ext cx="1963038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58AC127-4ACC-5E4D-805E-3F2EC629E025}"/>
                  </a:ext>
                </a:extLst>
              </p:cNvPr>
              <p:cNvSpPr/>
              <p:nvPr/>
            </p:nvSpPr>
            <p:spPr>
              <a:xfrm>
                <a:off x="9333736" y="5816075"/>
                <a:ext cx="1914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58AC127-4ACC-5E4D-805E-3F2EC629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736" y="5816075"/>
                <a:ext cx="1914178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A475BB4-8132-4042-9C3C-E2898F537D36}"/>
                  </a:ext>
                </a:extLst>
              </p:cNvPr>
              <p:cNvSpPr/>
              <p:nvPr/>
            </p:nvSpPr>
            <p:spPr>
              <a:xfrm>
                <a:off x="4333648" y="5624527"/>
                <a:ext cx="1963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A475BB4-8132-4042-9C3C-E2898F537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648" y="5624527"/>
                <a:ext cx="1963038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6CE6727-F75F-4544-AE7D-7F1694FCD194}"/>
                  </a:ext>
                </a:extLst>
              </p:cNvPr>
              <p:cNvSpPr/>
              <p:nvPr/>
            </p:nvSpPr>
            <p:spPr>
              <a:xfrm>
                <a:off x="4347012" y="5966093"/>
                <a:ext cx="1914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6CE6727-F75F-4544-AE7D-7F1694FCD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12" y="5966093"/>
                <a:ext cx="1914178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147496-3699-BE45-89B9-CA01421B3A4F}"/>
                  </a:ext>
                </a:extLst>
              </p:cNvPr>
              <p:cNvSpPr/>
              <p:nvPr/>
            </p:nvSpPr>
            <p:spPr>
              <a:xfrm>
                <a:off x="1007559" y="5661303"/>
                <a:ext cx="1963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B147496-3699-BE45-89B9-CA01421B3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9" y="5661303"/>
                <a:ext cx="1963038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1E16E83-0FA7-FB4C-9464-1D82A2CED404}"/>
                  </a:ext>
                </a:extLst>
              </p:cNvPr>
              <p:cNvSpPr/>
              <p:nvPr/>
            </p:nvSpPr>
            <p:spPr>
              <a:xfrm>
                <a:off x="1011611" y="5970823"/>
                <a:ext cx="19141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1E16E83-0FA7-FB4C-9464-1D82A2CED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11" y="5970823"/>
                <a:ext cx="1914178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3F98AE-B531-BD46-9BD3-E2BF057B7C82}"/>
              </a:ext>
            </a:extLst>
          </p:cNvPr>
          <p:cNvCxnSpPr/>
          <p:nvPr/>
        </p:nvCxnSpPr>
        <p:spPr>
          <a:xfrm>
            <a:off x="7418102" y="2951323"/>
            <a:ext cx="46044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366125B-1932-BE4D-A183-BC71B53C2050}"/>
              </a:ext>
            </a:extLst>
          </p:cNvPr>
          <p:cNvSpPr/>
          <p:nvPr/>
        </p:nvSpPr>
        <p:spPr>
          <a:xfrm>
            <a:off x="4718510" y="2604531"/>
            <a:ext cx="418961" cy="281992"/>
          </a:xfrm>
          <a:prstGeom prst="roundRect">
            <a:avLst/>
          </a:prstGeom>
          <a:solidFill>
            <a:schemeClr val="accent2">
              <a:alpha val="3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B3CBB62-5EC4-8841-BD65-DB5B9B060C78}"/>
              </a:ext>
            </a:extLst>
          </p:cNvPr>
          <p:cNvSpPr/>
          <p:nvPr/>
        </p:nvSpPr>
        <p:spPr>
          <a:xfrm>
            <a:off x="7425981" y="2431088"/>
            <a:ext cx="418961" cy="281992"/>
          </a:xfrm>
          <a:prstGeom prst="roundRect">
            <a:avLst/>
          </a:prstGeom>
          <a:solidFill>
            <a:schemeClr val="accent2">
              <a:alpha val="3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9D1A60F-9167-B14B-B8FB-4B7FD360759B}"/>
                  </a:ext>
                </a:extLst>
              </p:cNvPr>
              <p:cNvSpPr/>
              <p:nvPr/>
            </p:nvSpPr>
            <p:spPr>
              <a:xfrm>
                <a:off x="7385828" y="5425647"/>
                <a:ext cx="16896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9D1A60F-9167-B14B-B8FB-4B7FD3607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828" y="5425647"/>
                <a:ext cx="1689630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62DCE93-85A9-334A-AAA7-503E0870069A}"/>
                  </a:ext>
                </a:extLst>
              </p:cNvPr>
              <p:cNvSpPr txBox="1"/>
              <p:nvPr/>
            </p:nvSpPr>
            <p:spPr>
              <a:xfrm>
                <a:off x="9262003" y="5449960"/>
                <a:ext cx="2073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62DCE93-85A9-334A-AAA7-503E0870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003" y="5449960"/>
                <a:ext cx="2073645" cy="215444"/>
              </a:xfrm>
              <a:prstGeom prst="rect">
                <a:avLst/>
              </a:prstGeom>
              <a:blipFill>
                <a:blip r:embed="rId44"/>
                <a:stretch>
                  <a:fillRect l="-1212" t="-5556" r="-24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9F3CDC6-ACD6-1746-B064-56C68CDD89FC}"/>
              </a:ext>
            </a:extLst>
          </p:cNvPr>
          <p:cNvCxnSpPr>
            <a:cxnSpLocks/>
            <a:stCxn id="87" idx="2"/>
            <a:endCxn id="100" idx="0"/>
          </p:cNvCxnSpPr>
          <p:nvPr/>
        </p:nvCxnSpPr>
        <p:spPr>
          <a:xfrm>
            <a:off x="8230643" y="5017062"/>
            <a:ext cx="0" cy="408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60AE38E-68C4-AD43-831D-298380631B8C}"/>
              </a:ext>
            </a:extLst>
          </p:cNvPr>
          <p:cNvCxnSpPr>
            <a:cxnSpLocks/>
          </p:cNvCxnSpPr>
          <p:nvPr/>
        </p:nvCxnSpPr>
        <p:spPr>
          <a:xfrm flipH="1">
            <a:off x="4274002" y="3000829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4E3857B-5B9D-C04B-A1BE-84EE2CBC8724}"/>
              </a:ext>
            </a:extLst>
          </p:cNvPr>
          <p:cNvCxnSpPr>
            <a:cxnSpLocks/>
          </p:cNvCxnSpPr>
          <p:nvPr/>
        </p:nvCxnSpPr>
        <p:spPr>
          <a:xfrm flipH="1">
            <a:off x="3274502" y="3000829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EC07D58-FEB0-9048-A389-38FC618932F2}"/>
              </a:ext>
            </a:extLst>
          </p:cNvPr>
          <p:cNvCxnSpPr>
            <a:cxnSpLocks/>
          </p:cNvCxnSpPr>
          <p:nvPr/>
        </p:nvCxnSpPr>
        <p:spPr>
          <a:xfrm flipH="1">
            <a:off x="6209823" y="5961116"/>
            <a:ext cx="907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C7A018E-5552-6E49-BB90-7711F6276E95}"/>
                  </a:ext>
                </a:extLst>
              </p:cNvPr>
              <p:cNvSpPr/>
              <p:nvPr/>
            </p:nvSpPr>
            <p:spPr>
              <a:xfrm>
                <a:off x="4333648" y="5017348"/>
                <a:ext cx="16896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C7A018E-5552-6E49-BB90-7711F6276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648" y="5017348"/>
                <a:ext cx="1689630" cy="307777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A0216D0-6D59-1C44-90A2-73DE1CFB59F9}"/>
                  </a:ext>
                </a:extLst>
              </p:cNvPr>
              <p:cNvSpPr txBox="1"/>
              <p:nvPr/>
            </p:nvSpPr>
            <p:spPr>
              <a:xfrm>
                <a:off x="4425723" y="5358914"/>
                <a:ext cx="2073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A0216D0-6D59-1C44-90A2-73DE1CFB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23" y="5358914"/>
                <a:ext cx="2073645" cy="215444"/>
              </a:xfrm>
              <a:prstGeom prst="rect">
                <a:avLst/>
              </a:prstGeom>
              <a:blipFill>
                <a:blip r:embed="rId46"/>
                <a:stretch>
                  <a:fillRect l="-1829" t="-5556" r="-243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B079FCC-C22D-9F4A-85DF-8F5E61347613}"/>
                  </a:ext>
                </a:extLst>
              </p:cNvPr>
              <p:cNvSpPr/>
              <p:nvPr/>
            </p:nvSpPr>
            <p:spPr>
              <a:xfrm>
                <a:off x="990542" y="5051137"/>
                <a:ext cx="16896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B079FCC-C22D-9F4A-85DF-8F5E61347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2" y="5051137"/>
                <a:ext cx="1689630" cy="30777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757C31A-8954-154F-8AB9-D7AF9AE5A5CC}"/>
                  </a:ext>
                </a:extLst>
              </p:cNvPr>
              <p:cNvSpPr txBox="1"/>
              <p:nvPr/>
            </p:nvSpPr>
            <p:spPr>
              <a:xfrm>
                <a:off x="1082617" y="5392703"/>
                <a:ext cx="2073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757C31A-8954-154F-8AB9-D7AF9AE5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17" y="5392703"/>
                <a:ext cx="2073645" cy="215444"/>
              </a:xfrm>
              <a:prstGeom prst="rect">
                <a:avLst/>
              </a:prstGeom>
              <a:blipFill>
                <a:blip r:embed="rId48"/>
                <a:stretch>
                  <a:fillRect l="-1212" t="-11111" r="-181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365EB74-7082-A24E-86D7-6494EA17920E}"/>
              </a:ext>
            </a:extLst>
          </p:cNvPr>
          <p:cNvCxnSpPr>
            <a:cxnSpLocks/>
          </p:cNvCxnSpPr>
          <p:nvPr/>
        </p:nvCxnSpPr>
        <p:spPr>
          <a:xfrm flipH="1">
            <a:off x="2247971" y="2984831"/>
            <a:ext cx="306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B4173F4-BCCF-2D4B-BD73-37193342F197}"/>
              </a:ext>
            </a:extLst>
          </p:cNvPr>
          <p:cNvCxnSpPr>
            <a:cxnSpLocks/>
          </p:cNvCxnSpPr>
          <p:nvPr/>
        </p:nvCxnSpPr>
        <p:spPr>
          <a:xfrm flipH="1">
            <a:off x="3049819" y="5915184"/>
            <a:ext cx="907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1D887F-1826-3641-B2FC-1286BD3D7CBF}"/>
              </a:ext>
            </a:extLst>
          </p:cNvPr>
          <p:cNvGrpSpPr/>
          <p:nvPr/>
        </p:nvGrpSpPr>
        <p:grpSpPr>
          <a:xfrm>
            <a:off x="1082617" y="2916079"/>
            <a:ext cx="8974360" cy="3431695"/>
            <a:chOff x="1082617" y="2916079"/>
            <a:chExt cx="8974360" cy="3431695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D7FF611-9316-0642-B88D-9BA470EB1B60}"/>
                </a:ext>
              </a:extLst>
            </p:cNvPr>
            <p:cNvSpPr/>
            <p:nvPr/>
          </p:nvSpPr>
          <p:spPr>
            <a:xfrm>
              <a:off x="4259335" y="2920443"/>
              <a:ext cx="336233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1E8D4AC-E48C-404C-A016-2346DFE2F15C}"/>
                </a:ext>
              </a:extLst>
            </p:cNvPr>
            <p:cNvSpPr/>
            <p:nvPr/>
          </p:nvSpPr>
          <p:spPr>
            <a:xfrm>
              <a:off x="4759782" y="3344173"/>
              <a:ext cx="336233" cy="39940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BBDDBADC-CD68-A34F-9494-E9BE98C36B30}"/>
                </a:ext>
              </a:extLst>
            </p:cNvPr>
            <p:cNvSpPr/>
            <p:nvPr/>
          </p:nvSpPr>
          <p:spPr>
            <a:xfrm>
              <a:off x="7361732" y="4721592"/>
              <a:ext cx="562720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4FD6DEB-0D5D-7542-8C9A-AE52B066C442}"/>
                </a:ext>
              </a:extLst>
            </p:cNvPr>
            <p:cNvSpPr/>
            <p:nvPr/>
          </p:nvSpPr>
          <p:spPr>
            <a:xfrm>
              <a:off x="9392738" y="4697239"/>
              <a:ext cx="664239" cy="32419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B6CFD7F-CB4B-3047-934D-D1199C767BBA}"/>
                </a:ext>
              </a:extLst>
            </p:cNvPr>
            <p:cNvSpPr/>
            <p:nvPr/>
          </p:nvSpPr>
          <p:spPr>
            <a:xfrm>
              <a:off x="7486826" y="5799020"/>
              <a:ext cx="596590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A7B4FA3B-BF40-DB46-91E9-90FEE6F3BD2C}"/>
                </a:ext>
              </a:extLst>
            </p:cNvPr>
            <p:cNvSpPr/>
            <p:nvPr/>
          </p:nvSpPr>
          <p:spPr>
            <a:xfrm>
              <a:off x="9392738" y="5816075"/>
              <a:ext cx="647094" cy="32419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E4CF6393-6A8F-F943-94D1-6E171224AF28}"/>
                </a:ext>
              </a:extLst>
            </p:cNvPr>
            <p:cNvSpPr/>
            <p:nvPr/>
          </p:nvSpPr>
          <p:spPr>
            <a:xfrm>
              <a:off x="3237467" y="2920360"/>
              <a:ext cx="336233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A9076527-B9A1-BB40-83DB-0C023ACF324F}"/>
                </a:ext>
              </a:extLst>
            </p:cNvPr>
            <p:cNvSpPr/>
            <p:nvPr/>
          </p:nvSpPr>
          <p:spPr>
            <a:xfrm>
              <a:off x="3737914" y="3344090"/>
              <a:ext cx="336233" cy="39940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D29D3EC2-80BD-5B48-B579-EBEA61207E3C}"/>
                </a:ext>
              </a:extLst>
            </p:cNvPr>
            <p:cNvSpPr/>
            <p:nvPr/>
          </p:nvSpPr>
          <p:spPr>
            <a:xfrm>
              <a:off x="2246657" y="2916079"/>
              <a:ext cx="336233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D4D7459C-834D-3444-B1F1-97DFE19DD497}"/>
                </a:ext>
              </a:extLst>
            </p:cNvPr>
            <p:cNvSpPr/>
            <p:nvPr/>
          </p:nvSpPr>
          <p:spPr>
            <a:xfrm>
              <a:off x="2747104" y="3339809"/>
              <a:ext cx="336233" cy="39940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2A26A485-17E2-6A4C-AD40-9A2366EF1377}"/>
                </a:ext>
              </a:extLst>
            </p:cNvPr>
            <p:cNvSpPr/>
            <p:nvPr/>
          </p:nvSpPr>
          <p:spPr>
            <a:xfrm>
              <a:off x="1235683" y="2923418"/>
              <a:ext cx="336233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DC335D40-BB10-2C47-BE83-19DFCABF59A4}"/>
                </a:ext>
              </a:extLst>
            </p:cNvPr>
            <p:cNvSpPr/>
            <p:nvPr/>
          </p:nvSpPr>
          <p:spPr>
            <a:xfrm>
              <a:off x="1736130" y="3347148"/>
              <a:ext cx="336233" cy="39940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BB2055DA-5FCF-4D42-9FB0-9ED99DC165AD}"/>
                </a:ext>
              </a:extLst>
            </p:cNvPr>
            <p:cNvSpPr/>
            <p:nvPr/>
          </p:nvSpPr>
          <p:spPr>
            <a:xfrm>
              <a:off x="4405829" y="5600976"/>
              <a:ext cx="640537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B324B02E-CC83-7945-A456-C8FA1852A481}"/>
                </a:ext>
              </a:extLst>
            </p:cNvPr>
            <p:cNvSpPr/>
            <p:nvPr/>
          </p:nvSpPr>
          <p:spPr>
            <a:xfrm>
              <a:off x="4405829" y="5963254"/>
              <a:ext cx="640537" cy="32419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3378AFB-3480-C947-BD4E-775B9879F475}"/>
                </a:ext>
              </a:extLst>
            </p:cNvPr>
            <p:cNvSpPr/>
            <p:nvPr/>
          </p:nvSpPr>
          <p:spPr>
            <a:xfrm>
              <a:off x="1082617" y="5661303"/>
              <a:ext cx="630067" cy="324193"/>
            </a:xfrm>
            <a:prstGeom prst="roundRect">
              <a:avLst/>
            </a:prstGeom>
            <a:solidFill>
              <a:srgbClr val="92D050">
                <a:alpha val="34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E9833C-C232-994F-B075-DE2E44236180}"/>
                </a:ext>
              </a:extLst>
            </p:cNvPr>
            <p:cNvSpPr/>
            <p:nvPr/>
          </p:nvSpPr>
          <p:spPr>
            <a:xfrm>
              <a:off x="1082617" y="6023581"/>
              <a:ext cx="630067" cy="324193"/>
            </a:xfrm>
            <a:prstGeom prst="roundRect">
              <a:avLst/>
            </a:prstGeom>
            <a:solidFill>
              <a:srgbClr val="FFC000">
                <a:alpha val="34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60F328-8220-6646-AF7E-5A668BAA6DAF}"/>
                  </a:ext>
                </a:extLst>
              </p:cNvPr>
              <p:cNvSpPr txBox="1"/>
              <p:nvPr/>
            </p:nvSpPr>
            <p:spPr>
              <a:xfrm>
                <a:off x="4971609" y="2660188"/>
                <a:ext cx="1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60F328-8220-6646-AF7E-5A668BAA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9" y="2660188"/>
                <a:ext cx="157992" cy="215444"/>
              </a:xfrm>
              <a:prstGeom prst="rect">
                <a:avLst/>
              </a:prstGeom>
              <a:blipFill>
                <a:blip r:embed="rId49"/>
                <a:stretch>
                  <a:fillRect l="-14286" r="-14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73B3E64-4460-4847-8D57-C8D6DE8969FC}"/>
                  </a:ext>
                </a:extLst>
              </p:cNvPr>
              <p:cNvSpPr txBox="1"/>
              <p:nvPr/>
            </p:nvSpPr>
            <p:spPr>
              <a:xfrm>
                <a:off x="4957748" y="3471609"/>
                <a:ext cx="1670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73B3E64-4460-4847-8D57-C8D6DE896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48" y="3471609"/>
                <a:ext cx="167033" cy="215444"/>
              </a:xfrm>
              <a:prstGeom prst="rect">
                <a:avLst/>
              </a:prstGeom>
              <a:blipFill>
                <a:blip r:embed="rId50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3B33984-A78D-0B49-8B80-195D00E18835}"/>
                  </a:ext>
                </a:extLst>
              </p:cNvPr>
              <p:cNvSpPr txBox="1"/>
              <p:nvPr/>
            </p:nvSpPr>
            <p:spPr>
              <a:xfrm>
                <a:off x="4344531" y="3136143"/>
                <a:ext cx="2169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3B33984-A78D-0B49-8B80-195D00E18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31" y="3136143"/>
                <a:ext cx="216982" cy="215444"/>
              </a:xfrm>
              <a:prstGeom prst="rect">
                <a:avLst/>
              </a:prstGeom>
              <a:blipFill>
                <a:blip r:embed="rId51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193F1A-A934-F847-A9B8-AAF68EF6F6D6}"/>
              </a:ext>
            </a:extLst>
          </p:cNvPr>
          <p:cNvGrpSpPr/>
          <p:nvPr/>
        </p:nvGrpSpPr>
        <p:grpSpPr>
          <a:xfrm>
            <a:off x="990542" y="4122048"/>
            <a:ext cx="3353989" cy="777612"/>
            <a:chOff x="990542" y="4122048"/>
            <a:chExt cx="3353989" cy="777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EE08BE8-C2F9-7744-B3BE-02B963472B28}"/>
                    </a:ext>
                  </a:extLst>
                </p:cNvPr>
                <p:cNvSpPr txBox="1"/>
                <p:nvPr/>
              </p:nvSpPr>
              <p:spPr>
                <a:xfrm>
                  <a:off x="1080180" y="4213085"/>
                  <a:ext cx="31599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EE08BE8-C2F9-7744-B3BE-02B963472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80" y="4213085"/>
                  <a:ext cx="3159968" cy="215444"/>
                </a:xfrm>
                <a:prstGeom prst="rect">
                  <a:avLst/>
                </a:prstGeom>
                <a:blipFill>
                  <a:blip r:embed="rId52"/>
                  <a:stretch>
                    <a:fillRect l="-2000" t="-22222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9B64B5B-AD2F-C14F-8544-4CABE44F9672}"/>
                    </a:ext>
                  </a:extLst>
                </p:cNvPr>
                <p:cNvSpPr txBox="1"/>
                <p:nvPr/>
              </p:nvSpPr>
              <p:spPr>
                <a:xfrm>
                  <a:off x="1083054" y="4578337"/>
                  <a:ext cx="29056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r>
                    <a:rPr lang="en-US" sz="1400" dirty="0"/>
                    <a:t>+</a:t>
                  </a:r>
                  <a:r>
                    <a:rPr lang="en-US" altLang="zh-CN" sz="1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9B64B5B-AD2F-C14F-8544-4CABE44F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054" y="4578337"/>
                  <a:ext cx="2905604" cy="215444"/>
                </a:xfrm>
                <a:prstGeom prst="rect">
                  <a:avLst/>
                </a:prstGeom>
                <a:blipFill>
                  <a:blip r:embed="rId53"/>
                  <a:stretch>
                    <a:fillRect l="-1739" t="-23529" b="-5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A04B4F8-5015-3E4C-8886-151A2C2E70A7}"/>
                </a:ext>
              </a:extLst>
            </p:cNvPr>
            <p:cNvSpPr/>
            <p:nvPr/>
          </p:nvSpPr>
          <p:spPr>
            <a:xfrm>
              <a:off x="990542" y="4122048"/>
              <a:ext cx="3353989" cy="77761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4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/>
      <p:bldP spid="78" grpId="0"/>
      <p:bldP spid="80" grpId="0"/>
      <p:bldP spid="81" grpId="0"/>
      <p:bldP spid="82" grpId="0"/>
      <p:bldP spid="83" grpId="0"/>
      <p:bldP spid="85" grpId="0"/>
      <p:bldP spid="87" grpId="0"/>
      <p:bldP spid="86" grpId="0"/>
      <p:bldP spid="57" grpId="0" animBg="1"/>
      <p:bldP spid="59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76" grpId="0" animBg="1"/>
      <p:bldP spid="95" grpId="0" animBg="1"/>
      <p:bldP spid="100" grpId="0"/>
      <p:bldP spid="101" grpId="0"/>
      <p:bldP spid="114" grpId="0"/>
      <p:bldP spid="115" grpId="0"/>
      <p:bldP spid="116" grpId="0"/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07387C-2691-4F44-B992-5E8AD118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" y="1339702"/>
            <a:ext cx="6464300" cy="4526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B8A18D-09AC-D543-8797-4A9B3FD8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BPTT (code)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CDCCB-9738-AF4D-BAB2-5C239C27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86E6-6C36-294B-BCB9-2A0EF1E7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DED48-BC3E-8648-813B-D3C6461F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360C0-FB1E-9C44-B6EB-4AD91E4BB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30EBF8-AA82-1F4F-8BF5-E3B6F562CFA7}"/>
              </a:ext>
            </a:extLst>
          </p:cNvPr>
          <p:cNvSpPr/>
          <p:nvPr/>
        </p:nvSpPr>
        <p:spPr>
          <a:xfrm>
            <a:off x="5036820" y="4678680"/>
            <a:ext cx="1493520" cy="2971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261B6-8EC1-7641-8621-71D82EB77D5A}"/>
              </a:ext>
            </a:extLst>
          </p:cNvPr>
          <p:cNvCxnSpPr>
            <a:stCxn id="9" idx="7"/>
          </p:cNvCxnSpPr>
          <p:nvPr/>
        </p:nvCxnSpPr>
        <p:spPr>
          <a:xfrm flipV="1">
            <a:off x="6311619" y="3893820"/>
            <a:ext cx="2062761" cy="8283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1254BC-7B34-A545-9217-EB4FFC91B79C}"/>
              </a:ext>
            </a:extLst>
          </p:cNvPr>
          <p:cNvSpPr txBox="1"/>
          <p:nvPr/>
        </p:nvSpPr>
        <p:spPr>
          <a:xfrm>
            <a:off x="8476763" y="363221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Usually we don’t backprop all the way to time step 0</a:t>
            </a:r>
          </a:p>
        </p:txBody>
      </p:sp>
    </p:spTree>
    <p:extLst>
      <p:ext uri="{BB962C8B-B14F-4D97-AF65-F5344CB8AC3E}">
        <p14:creationId xmlns:p14="http://schemas.microsoft.com/office/powerpoint/2010/main" val="205126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39FE-859C-4F42-A5ED-43F0A993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30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Different RNN architectures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1C94-58CD-C642-80F8-3F149EC4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0A098-F0C2-5942-A090-F2016ACE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C63B-FD88-D449-81D0-0B0F5555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ACCD6-AC64-964A-A0CD-F1F79E5F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2C454-E723-6A4B-A150-C207D0D01AC2}"/>
              </a:ext>
            </a:extLst>
          </p:cNvPr>
          <p:cNvGrpSpPr/>
          <p:nvPr/>
        </p:nvGrpSpPr>
        <p:grpSpPr>
          <a:xfrm>
            <a:off x="838200" y="2726979"/>
            <a:ext cx="3558788" cy="1746944"/>
            <a:chOff x="813640" y="2186652"/>
            <a:chExt cx="3558788" cy="174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96FED4-CF5F-3C42-B653-811CC7457E60}"/>
                    </a:ext>
                  </a:extLst>
                </p:cNvPr>
                <p:cNvSpPr txBox="1"/>
                <p:nvPr/>
              </p:nvSpPr>
              <p:spPr>
                <a:xfrm>
                  <a:off x="1273082" y="3718152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96FED4-CF5F-3C42-B653-811CC7457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082" y="3718152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E1BA26-0AD3-7340-92FC-E9B2AB5A3F0A}"/>
                </a:ext>
              </a:extLst>
            </p:cNvPr>
            <p:cNvSpPr/>
            <p:nvPr/>
          </p:nvSpPr>
          <p:spPr>
            <a:xfrm>
              <a:off x="1147061" y="283164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944E86-ADA0-0942-A1E5-27F81A726A4D}"/>
                    </a:ext>
                  </a:extLst>
                </p:cNvPr>
                <p:cNvSpPr txBox="1"/>
                <p:nvPr/>
              </p:nvSpPr>
              <p:spPr>
                <a:xfrm>
                  <a:off x="1271408" y="2938007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944E86-ADA0-0942-A1E5-27F81A72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408" y="2938007"/>
                  <a:ext cx="4189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3F023E7-1D98-AF49-97C0-76B38B89BFE5}"/>
                    </a:ext>
                  </a:extLst>
                </p:cNvPr>
                <p:cNvSpPr txBox="1"/>
                <p:nvPr/>
              </p:nvSpPr>
              <p:spPr>
                <a:xfrm>
                  <a:off x="1269163" y="2190295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3F023E7-1D98-AF49-97C0-76B38B89B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163" y="2190295"/>
                  <a:ext cx="42498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0D5171-5851-6F4C-9D79-54C02F2B164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813640" y="3045729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C5AFA39-9094-974F-9BBD-DD73298E81F7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1480890" y="2405739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780844-EFC5-5F46-98F5-99D77A8779F7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1480890" y="3259815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98BAFE-EFFD-8940-B6BE-6C491D889437}"/>
                    </a:ext>
                  </a:extLst>
                </p:cNvPr>
                <p:cNvSpPr txBox="1"/>
                <p:nvPr/>
              </p:nvSpPr>
              <p:spPr>
                <a:xfrm>
                  <a:off x="2263892" y="3718152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98BAFE-EFFD-8940-B6BE-6C491D889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3892" y="3718152"/>
                  <a:ext cx="421206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3E5B05-E686-C941-8788-CA31084A8107}"/>
                </a:ext>
              </a:extLst>
            </p:cNvPr>
            <p:cNvSpPr/>
            <p:nvPr/>
          </p:nvSpPr>
          <p:spPr>
            <a:xfrm>
              <a:off x="2137871" y="283164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590349-BEDF-D441-9D04-40D29437BE59}"/>
                    </a:ext>
                  </a:extLst>
                </p:cNvPr>
                <p:cNvSpPr txBox="1"/>
                <p:nvPr/>
              </p:nvSpPr>
              <p:spPr>
                <a:xfrm>
                  <a:off x="2262218" y="2938007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590349-BEDF-D441-9D04-40D29437B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218" y="2938007"/>
                  <a:ext cx="41896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A5AA712-CF5E-9F42-AF8A-B239DA398D64}"/>
                    </a:ext>
                  </a:extLst>
                </p:cNvPr>
                <p:cNvSpPr txBox="1"/>
                <p:nvPr/>
              </p:nvSpPr>
              <p:spPr>
                <a:xfrm>
                  <a:off x="2259973" y="2190295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A5AA712-CF5E-9F42-AF8A-B239DA398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9973" y="2190295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2121" t="-22222" r="-303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5D9758-491F-F546-B21A-CE1AB2F90296}"/>
                </a:ext>
              </a:extLst>
            </p:cNvPr>
            <p:cNvCxnSpPr>
              <a:endCxn id="18" idx="1"/>
            </p:cNvCxnSpPr>
            <p:nvPr/>
          </p:nvCxnSpPr>
          <p:spPr>
            <a:xfrm>
              <a:off x="1804450" y="3045729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81FD7D7-209E-114D-8F44-3C3DFF4EBCA5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flipV="1">
              <a:off x="2471700" y="2405739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2AA4AE-F5A9-8E4A-8FB9-46496CF3DEAC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H="1" flipV="1">
              <a:off x="2471700" y="3259815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AA34EE4-C948-2B4F-91E2-0B326E7E41C0}"/>
                    </a:ext>
                  </a:extLst>
                </p:cNvPr>
                <p:cNvSpPr txBox="1"/>
                <p:nvPr/>
              </p:nvSpPr>
              <p:spPr>
                <a:xfrm>
                  <a:off x="3797668" y="3715318"/>
                  <a:ext cx="4818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AA34EE4-C948-2B4F-91E2-0B326E7E4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668" y="3715318"/>
                  <a:ext cx="481863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2DFB4-0EF4-FF4B-B3F2-8A752C20F11E}"/>
                </a:ext>
              </a:extLst>
            </p:cNvPr>
            <p:cNvSpPr/>
            <p:nvPr/>
          </p:nvSpPr>
          <p:spPr>
            <a:xfrm>
              <a:off x="3704771" y="282049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B3E983B-C49A-2441-AABE-BEB4067212EE}"/>
                    </a:ext>
                  </a:extLst>
                </p:cNvPr>
                <p:cNvSpPr txBox="1"/>
                <p:nvPr/>
              </p:nvSpPr>
              <p:spPr>
                <a:xfrm>
                  <a:off x="3814604" y="2926859"/>
                  <a:ext cx="4796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B3E983B-C49A-2441-AABE-BEB406721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604" y="2926859"/>
                  <a:ext cx="4796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9A1BE12-5A83-8140-8664-77F2F9B38DA0}"/>
                    </a:ext>
                  </a:extLst>
                </p:cNvPr>
                <p:cNvSpPr txBox="1"/>
                <p:nvPr/>
              </p:nvSpPr>
              <p:spPr>
                <a:xfrm>
                  <a:off x="3797668" y="2186652"/>
                  <a:ext cx="490455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9A1BE12-5A83-8140-8664-77F2F9B38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668" y="2186652"/>
                  <a:ext cx="490455" cy="219547"/>
                </a:xfrm>
                <a:prstGeom prst="rect">
                  <a:avLst/>
                </a:prstGeom>
                <a:blipFill>
                  <a:blip r:embed="rId12"/>
                  <a:stretch>
                    <a:fillRect l="-7500" t="-16667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C9D698-BA8A-E64C-BD7A-53CD69B8E147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3371350" y="3034581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FC5B51B-0D3D-E547-82DD-A303370B7A74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V="1">
              <a:off x="4038600" y="2406199"/>
              <a:ext cx="4296" cy="414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FD85DB-F33A-6C44-9277-4F6CD694A2D0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4038600" y="3248667"/>
              <a:ext cx="0" cy="466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7EB98C-540D-0D4B-B654-1CB28FD80A5D}"/>
                </a:ext>
              </a:extLst>
            </p:cNvPr>
            <p:cNvSpPr txBox="1"/>
            <p:nvPr/>
          </p:nvSpPr>
          <p:spPr>
            <a:xfrm>
              <a:off x="2973070" y="289048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5CEF87-F714-D347-A5F3-A74E64371384}"/>
                  </a:ext>
                </a:extLst>
              </p:cNvPr>
              <p:cNvSpPr txBox="1"/>
              <p:nvPr/>
            </p:nvSpPr>
            <p:spPr>
              <a:xfrm>
                <a:off x="3675593" y="2195062"/>
                <a:ext cx="806759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5CEF87-F714-D347-A5F3-A74E6437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93" y="2195062"/>
                <a:ext cx="806759" cy="324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08FFB36-D4B0-BD43-BECF-191AAA8B1378}"/>
              </a:ext>
            </a:extLst>
          </p:cNvPr>
          <p:cNvSpPr txBox="1"/>
          <p:nvPr/>
        </p:nvSpPr>
        <p:spPr>
          <a:xfrm>
            <a:off x="838200" y="6068203"/>
            <a:ext cx="4437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>
                <a:hlinkClick r:id="rId14"/>
              </a:rPr>
              <a:t>http://karpathy.github.io/2015/05/21/rnn-effectiveness/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4219CC-6649-DC45-A2B6-CB408C7F8301}"/>
              </a:ext>
            </a:extLst>
          </p:cNvPr>
          <p:cNvSpPr txBox="1"/>
          <p:nvPr/>
        </p:nvSpPr>
        <p:spPr>
          <a:xfrm>
            <a:off x="1958259" y="4933778"/>
            <a:ext cx="15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Many-to-many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CB738-C2D3-AF41-B3A3-2DD78CA69A2C}"/>
              </a:ext>
            </a:extLst>
          </p:cNvPr>
          <p:cNvSpPr txBox="1"/>
          <p:nvPr/>
        </p:nvSpPr>
        <p:spPr>
          <a:xfrm>
            <a:off x="671658" y="1808955"/>
            <a:ext cx="242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NER, POS tag etc.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CA467A-F88D-2F46-B054-4BB60D0577DB}"/>
              </a:ext>
            </a:extLst>
          </p:cNvPr>
          <p:cNvGrpSpPr/>
          <p:nvPr/>
        </p:nvGrpSpPr>
        <p:grpSpPr>
          <a:xfrm>
            <a:off x="6831206" y="2191085"/>
            <a:ext cx="3558788" cy="2282838"/>
            <a:chOff x="6831206" y="2191085"/>
            <a:chExt cx="3558788" cy="22828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1C9F15-BC76-314F-937E-5E3D7B0CC17B}"/>
                    </a:ext>
                  </a:extLst>
                </p:cNvPr>
                <p:cNvSpPr txBox="1"/>
                <p:nvPr/>
              </p:nvSpPr>
              <p:spPr>
                <a:xfrm>
                  <a:off x="7290648" y="425847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1C9F15-BC76-314F-937E-5E3D7B0CC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648" y="4258479"/>
                  <a:ext cx="421206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F36EA0-01A2-A142-AA67-14F9C6B87A32}"/>
                </a:ext>
              </a:extLst>
            </p:cNvPr>
            <p:cNvSpPr/>
            <p:nvPr/>
          </p:nvSpPr>
          <p:spPr>
            <a:xfrm>
              <a:off x="7164627" y="337197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1B1312-A5A7-C349-9C78-3A9C6610C72D}"/>
                    </a:ext>
                  </a:extLst>
                </p:cNvPr>
                <p:cNvSpPr txBox="1"/>
                <p:nvPr/>
              </p:nvSpPr>
              <p:spPr>
                <a:xfrm>
                  <a:off x="7288974" y="34783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1B1312-A5A7-C349-9C78-3A9C6610C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974" y="3478334"/>
                  <a:ext cx="41896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F94C39-FA6F-F244-AC4F-20D15B7F628E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6831206" y="3586056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8EBA21-24D6-E943-85A4-D2E4641F8672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H="1" flipV="1">
              <a:off x="7498456" y="3800142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0A4E63-66A5-BB48-96C9-004B502229CC}"/>
                    </a:ext>
                  </a:extLst>
                </p:cNvPr>
                <p:cNvSpPr txBox="1"/>
                <p:nvPr/>
              </p:nvSpPr>
              <p:spPr>
                <a:xfrm>
                  <a:off x="8281458" y="425847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0A4E63-66A5-BB48-96C9-004B50222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1458" y="4258479"/>
                  <a:ext cx="421206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5882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C0D30B-B3EA-5D46-BBAE-2BFC74B6F5CE}"/>
                </a:ext>
              </a:extLst>
            </p:cNvPr>
            <p:cNvSpPr/>
            <p:nvPr/>
          </p:nvSpPr>
          <p:spPr>
            <a:xfrm>
              <a:off x="8155437" y="337197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330077B-80B7-CC47-B2F5-8BA860D66040}"/>
                    </a:ext>
                  </a:extLst>
                </p:cNvPr>
                <p:cNvSpPr txBox="1"/>
                <p:nvPr/>
              </p:nvSpPr>
              <p:spPr>
                <a:xfrm>
                  <a:off x="8279784" y="34783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330077B-80B7-CC47-B2F5-8BA860D66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9784" y="3478334"/>
                  <a:ext cx="418961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D8EFB45-5D91-DD45-9118-6AD6FCED990D}"/>
                </a:ext>
              </a:extLst>
            </p:cNvPr>
            <p:cNvCxnSpPr>
              <a:endCxn id="50" idx="1"/>
            </p:cNvCxnSpPr>
            <p:nvPr/>
          </p:nvCxnSpPr>
          <p:spPr>
            <a:xfrm>
              <a:off x="7822016" y="3586056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C0BCFB-962F-7A46-A696-110DD4858A71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8489266" y="3800142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326E3B6-28A4-894A-B982-0951DA712D20}"/>
                    </a:ext>
                  </a:extLst>
                </p:cNvPr>
                <p:cNvSpPr txBox="1"/>
                <p:nvPr/>
              </p:nvSpPr>
              <p:spPr>
                <a:xfrm>
                  <a:off x="9815234" y="4255645"/>
                  <a:ext cx="4818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326E3B6-28A4-894A-B982-0951DA712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234" y="4255645"/>
                  <a:ext cx="481863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9005DF-82EB-6F4E-99DB-6E99E7FC1C3E}"/>
                </a:ext>
              </a:extLst>
            </p:cNvPr>
            <p:cNvSpPr/>
            <p:nvPr/>
          </p:nvSpPr>
          <p:spPr>
            <a:xfrm>
              <a:off x="9722337" y="3360822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722FF74-4BA6-BB42-B999-010B5A055706}"/>
                    </a:ext>
                  </a:extLst>
                </p:cNvPr>
                <p:cNvSpPr txBox="1"/>
                <p:nvPr/>
              </p:nvSpPr>
              <p:spPr>
                <a:xfrm>
                  <a:off x="9832170" y="3467186"/>
                  <a:ext cx="4796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722FF74-4BA6-BB42-B999-010B5A055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2170" y="3467186"/>
                  <a:ext cx="479618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EE526A5-7580-1948-8D32-0134BE322FE8}"/>
                    </a:ext>
                  </a:extLst>
                </p:cNvPr>
                <p:cNvSpPr txBox="1"/>
                <p:nvPr/>
              </p:nvSpPr>
              <p:spPr>
                <a:xfrm>
                  <a:off x="9985799" y="2744625"/>
                  <a:ext cx="1441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EE526A5-7580-1948-8D32-0134BE322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799" y="2744625"/>
                  <a:ext cx="14414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3077" t="-29412" r="-23077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3388221-C0F4-214D-A343-0595A2D97A8E}"/>
                </a:ext>
              </a:extLst>
            </p:cNvPr>
            <p:cNvCxnSpPr>
              <a:endCxn id="57" idx="1"/>
            </p:cNvCxnSpPr>
            <p:nvPr/>
          </p:nvCxnSpPr>
          <p:spPr>
            <a:xfrm>
              <a:off x="9388916" y="3574908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AC9342B-E306-6449-A0D4-C176D15D1DB5}"/>
                </a:ext>
              </a:extLst>
            </p:cNvPr>
            <p:cNvCxnSpPr>
              <a:cxnSpLocks/>
              <a:stCxn id="57" idx="0"/>
              <a:endCxn id="59" idx="2"/>
            </p:cNvCxnSpPr>
            <p:nvPr/>
          </p:nvCxnSpPr>
          <p:spPr>
            <a:xfrm flipV="1">
              <a:off x="10056166" y="2960069"/>
              <a:ext cx="1704" cy="400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A2366B3-16F0-4541-9BE5-7D4C9471D0BC}"/>
                </a:ext>
              </a:extLst>
            </p:cNvPr>
            <p:cNvCxnSpPr>
              <a:cxnSpLocks/>
              <a:stCxn id="56" idx="0"/>
              <a:endCxn id="57" idx="2"/>
            </p:cNvCxnSpPr>
            <p:nvPr/>
          </p:nvCxnSpPr>
          <p:spPr>
            <a:xfrm flipV="1">
              <a:off x="10056166" y="3788994"/>
              <a:ext cx="0" cy="466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73CFDC-1FEE-C747-A758-9811C4DEBC75}"/>
                </a:ext>
              </a:extLst>
            </p:cNvPr>
            <p:cNvSpPr txBox="1"/>
            <p:nvPr/>
          </p:nvSpPr>
          <p:spPr>
            <a:xfrm>
              <a:off x="8990636" y="343081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B7F399A-537A-C848-8FC6-DD13D14BA288}"/>
                    </a:ext>
                  </a:extLst>
                </p:cNvPr>
                <p:cNvSpPr txBox="1"/>
                <p:nvPr/>
              </p:nvSpPr>
              <p:spPr>
                <a:xfrm>
                  <a:off x="9652785" y="2191085"/>
                  <a:ext cx="735394" cy="3247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B7F399A-537A-C848-8FC6-DD13D14BA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85" y="2191085"/>
                  <a:ext cx="735394" cy="32476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9715FD8-7D04-0D49-B298-E0FAD3F6B813}"/>
              </a:ext>
            </a:extLst>
          </p:cNvPr>
          <p:cNvSpPr txBox="1"/>
          <p:nvPr/>
        </p:nvSpPr>
        <p:spPr>
          <a:xfrm>
            <a:off x="7917056" y="4933778"/>
            <a:ext cx="140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Many-to-one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FE784B-E686-E245-9F38-2092415A4FB8}"/>
              </a:ext>
            </a:extLst>
          </p:cNvPr>
          <p:cNvSpPr txBox="1"/>
          <p:nvPr/>
        </p:nvSpPr>
        <p:spPr>
          <a:xfrm>
            <a:off x="6394416" y="1804627"/>
            <a:ext cx="2541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Sentiment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72242B7-C48B-AD42-9C98-E9CBC7F4175B}"/>
                  </a:ext>
                </a:extLst>
              </p:cNvPr>
              <p:cNvSpPr txBox="1"/>
              <p:nvPr/>
            </p:nvSpPr>
            <p:spPr>
              <a:xfrm>
                <a:off x="7289221" y="2252941"/>
                <a:ext cx="17283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is binary or integer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72242B7-C48B-AD42-9C98-E9CBC7F41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21" y="2252941"/>
                <a:ext cx="1728358" cy="246221"/>
              </a:xfrm>
              <a:prstGeom prst="rect">
                <a:avLst/>
              </a:prstGeom>
              <a:blipFill>
                <a:blip r:embed="rId23"/>
                <a:stretch>
                  <a:fillRect l="-3650" t="-19048" r="-5839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80CFCD5-8756-814E-9CBA-412D1CA823A9}"/>
              </a:ext>
            </a:extLst>
          </p:cNvPr>
          <p:cNvSpPr txBox="1"/>
          <p:nvPr/>
        </p:nvSpPr>
        <p:spPr>
          <a:xfrm>
            <a:off x="7031788" y="4483801"/>
            <a:ext cx="93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Everybody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AFB4FB-9991-384E-A1EC-9C82C1D304DE}"/>
              </a:ext>
            </a:extLst>
          </p:cNvPr>
          <p:cNvSpPr txBox="1"/>
          <p:nvPr/>
        </p:nvSpPr>
        <p:spPr>
          <a:xfrm>
            <a:off x="8197485" y="4486526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should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05472E7-033B-F34B-B26F-3D09A3F5E282}"/>
              </a:ext>
            </a:extLst>
          </p:cNvPr>
          <p:cNvSpPr txBox="1"/>
          <p:nvPr/>
        </p:nvSpPr>
        <p:spPr>
          <a:xfrm>
            <a:off x="9738394" y="4490611"/>
            <a:ext cx="62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movie</a:t>
            </a:r>
          </a:p>
        </p:txBody>
      </p:sp>
    </p:spTree>
    <p:extLst>
      <p:ext uri="{BB962C8B-B14F-4D97-AF65-F5344CB8AC3E}">
        <p14:creationId xmlns:p14="http://schemas.microsoft.com/office/powerpoint/2010/main" val="15062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  <p:bldP spid="65" grpId="0"/>
      <p:bldP spid="66" grpId="0"/>
      <p:bldP spid="67" grpId="0"/>
      <p:bldP spid="70" grpId="0"/>
      <p:bldP spid="71" grpId="0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71AC-FFA3-1549-ACB8-A6225914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FD430-AB40-A141-9450-78CF1F3D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5C6C-F056-C64F-9C67-67381D8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ED382-A4CB-164E-8B2F-E554C348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30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Different RNN architectures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AE850-82CF-4343-B935-CF351ABC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F887E-1486-574A-A6BA-E4EC67DF3D70}"/>
              </a:ext>
            </a:extLst>
          </p:cNvPr>
          <p:cNvSpPr txBox="1"/>
          <p:nvPr/>
        </p:nvSpPr>
        <p:spPr>
          <a:xfrm>
            <a:off x="1183839" y="5244006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One-to-many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FF8A56-E32A-264D-B80F-AE0B55728C89}"/>
              </a:ext>
            </a:extLst>
          </p:cNvPr>
          <p:cNvGrpSpPr/>
          <p:nvPr/>
        </p:nvGrpSpPr>
        <p:grpSpPr>
          <a:xfrm>
            <a:off x="526473" y="2716588"/>
            <a:ext cx="4599758" cy="1746944"/>
            <a:chOff x="838200" y="2726979"/>
            <a:chExt cx="4599758" cy="174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AF6D767-3C0C-554C-AC68-D308541C1AF6}"/>
                    </a:ext>
                  </a:extLst>
                </p:cNvPr>
                <p:cNvSpPr txBox="1"/>
                <p:nvPr/>
              </p:nvSpPr>
              <p:spPr>
                <a:xfrm>
                  <a:off x="1297642" y="425847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AF6D767-3C0C-554C-AC68-D308541C1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7642" y="4258479"/>
                  <a:ext cx="421206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AFDC7E-4628-BC4F-B451-19DBDBC50574}"/>
                </a:ext>
              </a:extLst>
            </p:cNvPr>
            <p:cNvSpPr/>
            <p:nvPr/>
          </p:nvSpPr>
          <p:spPr>
            <a:xfrm>
              <a:off x="1171621" y="337197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08A82C-2208-F44B-BD70-9BBC7470817A}"/>
                    </a:ext>
                  </a:extLst>
                </p:cNvPr>
                <p:cNvSpPr txBox="1"/>
                <p:nvPr/>
              </p:nvSpPr>
              <p:spPr>
                <a:xfrm>
                  <a:off x="1295968" y="34783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08A82C-2208-F44B-BD70-9BBC7470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968" y="3478334"/>
                  <a:ext cx="41896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5E03D6-BEC7-4A46-8707-C616F2DDC56E}"/>
                    </a:ext>
                  </a:extLst>
                </p:cNvPr>
                <p:cNvSpPr txBox="1"/>
                <p:nvPr/>
              </p:nvSpPr>
              <p:spPr>
                <a:xfrm>
                  <a:off x="1293723" y="273062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5E03D6-BEC7-4A46-8707-C616F2DDC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23" y="2730622"/>
                  <a:ext cx="424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6250F9-60E9-AE40-A030-90DB8A405CD1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838200" y="3586056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0E54421-AFE1-7F4D-9C6A-52270901AB9F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505450" y="2946066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58F0FE-53BF-4540-B2C9-253A30BBE40A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H="1" flipV="1">
              <a:off x="1505450" y="3800142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A380F5-7E1C-8045-8E14-93D62A40ECBB}"/>
                </a:ext>
              </a:extLst>
            </p:cNvPr>
            <p:cNvSpPr/>
            <p:nvPr/>
          </p:nvSpPr>
          <p:spPr>
            <a:xfrm>
              <a:off x="2162431" y="3371970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45CEEC-68FE-8140-AB3A-23E6CCEF0735}"/>
                    </a:ext>
                  </a:extLst>
                </p:cNvPr>
                <p:cNvSpPr txBox="1"/>
                <p:nvPr/>
              </p:nvSpPr>
              <p:spPr>
                <a:xfrm>
                  <a:off x="2286778" y="3478334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445CEEC-68FE-8140-AB3A-23E6CCEF0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778" y="3478334"/>
                  <a:ext cx="41896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4F3186-3874-EE45-8613-80819C67CE74}"/>
                    </a:ext>
                  </a:extLst>
                </p:cNvPr>
                <p:cNvSpPr txBox="1"/>
                <p:nvPr/>
              </p:nvSpPr>
              <p:spPr>
                <a:xfrm>
                  <a:off x="2284533" y="273062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4F3186-3874-EE45-8613-80819C67C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533" y="2730622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9436E0-4F56-714C-BCC5-739ECFEB0193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1829010" y="3586056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A81DE0-ADAD-4E4A-8C65-84567681576D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V="1">
              <a:off x="2496260" y="2946066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703D7D-E5DC-6D4D-AAB6-690AE69C1025}"/>
                </a:ext>
              </a:extLst>
            </p:cNvPr>
            <p:cNvSpPr/>
            <p:nvPr/>
          </p:nvSpPr>
          <p:spPr>
            <a:xfrm>
              <a:off x="4770301" y="3360822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F114D5-C57B-9549-8F69-CE8032683C41}"/>
                    </a:ext>
                  </a:extLst>
                </p:cNvPr>
                <p:cNvSpPr txBox="1"/>
                <p:nvPr/>
              </p:nvSpPr>
              <p:spPr>
                <a:xfrm>
                  <a:off x="4880134" y="3467186"/>
                  <a:ext cx="484427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F114D5-C57B-9549-8F69-CE8032683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0134" y="3467186"/>
                  <a:ext cx="484427" cy="219547"/>
                </a:xfrm>
                <a:prstGeom prst="rect">
                  <a:avLst/>
                </a:prstGeom>
                <a:blipFill>
                  <a:blip r:embed="rId8"/>
                  <a:stretch>
                    <a:fillRect l="-7895"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10C698-41D9-1045-B88E-6AE99D0313C5}"/>
                    </a:ext>
                  </a:extLst>
                </p:cNvPr>
                <p:cNvSpPr txBox="1"/>
                <p:nvPr/>
              </p:nvSpPr>
              <p:spPr>
                <a:xfrm>
                  <a:off x="4863198" y="2726979"/>
                  <a:ext cx="490455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10C698-41D9-1045-B88E-6AE99D031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198" y="2726979"/>
                  <a:ext cx="490455" cy="219547"/>
                </a:xfrm>
                <a:prstGeom prst="rect">
                  <a:avLst/>
                </a:prstGeom>
                <a:blipFill>
                  <a:blip r:embed="rId9"/>
                  <a:stretch>
                    <a:fillRect l="-7500" t="-16667" r="-25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BFD69D-2485-1E4F-9508-0F141198FFE5}"/>
                </a:ext>
              </a:extLst>
            </p:cNvPr>
            <p:cNvCxnSpPr>
              <a:endCxn id="26" idx="1"/>
            </p:cNvCxnSpPr>
            <p:nvPr/>
          </p:nvCxnSpPr>
          <p:spPr>
            <a:xfrm>
              <a:off x="4436880" y="3574908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934FD8-5C2A-EC41-B15F-7938DA289D8A}"/>
                </a:ext>
              </a:extLst>
            </p:cNvPr>
            <p:cNvCxnSpPr>
              <a:cxnSpLocks/>
              <a:stCxn id="26" idx="0"/>
              <a:endCxn id="28" idx="2"/>
            </p:cNvCxnSpPr>
            <p:nvPr/>
          </p:nvCxnSpPr>
          <p:spPr>
            <a:xfrm flipV="1">
              <a:off x="5104130" y="2946526"/>
              <a:ext cx="4296" cy="414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C87CAB-A6CC-EA41-A81B-7D23238C285F}"/>
                </a:ext>
              </a:extLst>
            </p:cNvPr>
            <p:cNvSpPr txBox="1"/>
            <p:nvPr/>
          </p:nvSpPr>
          <p:spPr>
            <a:xfrm>
              <a:off x="4038600" y="343081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16F34D-B5D2-174B-9635-02C3EBB3A136}"/>
                </a:ext>
              </a:extLst>
            </p:cNvPr>
            <p:cNvSpPr/>
            <p:nvPr/>
          </p:nvSpPr>
          <p:spPr>
            <a:xfrm>
              <a:off x="3163509" y="337121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451FC2-71E0-DB4E-9118-9AFD82EA206C}"/>
                    </a:ext>
                  </a:extLst>
                </p:cNvPr>
                <p:cNvSpPr txBox="1"/>
                <p:nvPr/>
              </p:nvSpPr>
              <p:spPr>
                <a:xfrm>
                  <a:off x="3287856" y="3477577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451FC2-71E0-DB4E-9118-9AFD82EA2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856" y="3477577"/>
                  <a:ext cx="418961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5893C3-8E77-0E4B-B1CD-3761F7F14199}"/>
                    </a:ext>
                  </a:extLst>
                </p:cNvPr>
                <p:cNvSpPr txBox="1"/>
                <p:nvPr/>
              </p:nvSpPr>
              <p:spPr>
                <a:xfrm>
                  <a:off x="3285611" y="2729865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95893C3-8E77-0E4B-B1CD-3761F7F14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611" y="2729865"/>
                  <a:ext cx="42498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866052-9C23-1E43-BBCA-FF05A0C3E87E}"/>
                </a:ext>
              </a:extLst>
            </p:cNvPr>
            <p:cNvCxnSpPr>
              <a:endCxn id="34" idx="1"/>
            </p:cNvCxnSpPr>
            <p:nvPr/>
          </p:nvCxnSpPr>
          <p:spPr>
            <a:xfrm>
              <a:off x="2830088" y="3585299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C8C7E80-58CE-1444-BE56-049B5ACE75D4}"/>
                </a:ext>
              </a:extLst>
            </p:cNvPr>
            <p:cNvCxnSpPr>
              <a:cxnSpLocks/>
              <a:stCxn id="34" idx="0"/>
              <a:endCxn id="36" idx="2"/>
            </p:cNvCxnSpPr>
            <p:nvPr/>
          </p:nvCxnSpPr>
          <p:spPr>
            <a:xfrm flipV="1">
              <a:off x="3497338" y="2945309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54C6393-6361-C347-8524-DD361A26937B}"/>
              </a:ext>
            </a:extLst>
          </p:cNvPr>
          <p:cNvSpPr txBox="1"/>
          <p:nvPr/>
        </p:nvSpPr>
        <p:spPr>
          <a:xfrm>
            <a:off x="529937" y="1745673"/>
            <a:ext cx="3888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music/natural language generation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8ABAC2-D51A-AE4B-969F-20E3FB82A70D}"/>
              </a:ext>
            </a:extLst>
          </p:cNvPr>
          <p:cNvSpPr txBox="1"/>
          <p:nvPr/>
        </p:nvSpPr>
        <p:spPr>
          <a:xfrm>
            <a:off x="892516" y="4604015"/>
            <a:ext cx="602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D74387-B88A-754A-B2C1-8D1BD4D0AAEC}"/>
              </a:ext>
            </a:extLst>
          </p:cNvPr>
          <p:cNvSpPr txBox="1"/>
          <p:nvPr/>
        </p:nvSpPr>
        <p:spPr>
          <a:xfrm>
            <a:off x="1063584" y="23243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775026-64C8-DE48-96F1-A3E799889085}"/>
              </a:ext>
            </a:extLst>
          </p:cNvPr>
          <p:cNvSpPr txBox="1"/>
          <p:nvPr/>
        </p:nvSpPr>
        <p:spPr>
          <a:xfrm>
            <a:off x="2046512" y="23210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2A9B5-0D4F-0A47-A560-2BBB3F0B11D5}"/>
              </a:ext>
            </a:extLst>
          </p:cNvPr>
          <p:cNvSpPr txBox="1"/>
          <p:nvPr/>
        </p:nvSpPr>
        <p:spPr>
          <a:xfrm>
            <a:off x="3047590" y="23210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1DA02A5-0EC7-F74D-9DAA-84FA022D16F2}"/>
              </a:ext>
            </a:extLst>
          </p:cNvPr>
          <p:cNvSpPr/>
          <p:nvPr/>
        </p:nvSpPr>
        <p:spPr>
          <a:xfrm>
            <a:off x="1330037" y="2867891"/>
            <a:ext cx="887321" cy="1246909"/>
          </a:xfrm>
          <a:custGeom>
            <a:avLst/>
            <a:gdLst>
              <a:gd name="connsiteX0" fmla="*/ 0 w 887321"/>
              <a:gd name="connsiteY0" fmla="*/ 0 h 1246909"/>
              <a:gd name="connsiteX1" fmla="*/ 72736 w 887321"/>
              <a:gd name="connsiteY1" fmla="*/ 20782 h 1246909"/>
              <a:gd name="connsiteX2" fmla="*/ 135081 w 887321"/>
              <a:gd name="connsiteY2" fmla="*/ 62345 h 1246909"/>
              <a:gd name="connsiteX3" fmla="*/ 197427 w 887321"/>
              <a:gd name="connsiteY3" fmla="*/ 114300 h 1246909"/>
              <a:gd name="connsiteX4" fmla="*/ 238991 w 887321"/>
              <a:gd name="connsiteY4" fmla="*/ 187036 h 1246909"/>
              <a:gd name="connsiteX5" fmla="*/ 259772 w 887321"/>
              <a:gd name="connsiteY5" fmla="*/ 218209 h 1246909"/>
              <a:gd name="connsiteX6" fmla="*/ 280554 w 887321"/>
              <a:gd name="connsiteY6" fmla="*/ 280554 h 1246909"/>
              <a:gd name="connsiteX7" fmla="*/ 301336 w 887321"/>
              <a:gd name="connsiteY7" fmla="*/ 353291 h 1246909"/>
              <a:gd name="connsiteX8" fmla="*/ 311727 w 887321"/>
              <a:gd name="connsiteY8" fmla="*/ 384463 h 1246909"/>
              <a:gd name="connsiteX9" fmla="*/ 322118 w 887321"/>
              <a:gd name="connsiteY9" fmla="*/ 426027 h 1246909"/>
              <a:gd name="connsiteX10" fmla="*/ 342900 w 887321"/>
              <a:gd name="connsiteY10" fmla="*/ 498763 h 1246909"/>
              <a:gd name="connsiteX11" fmla="*/ 353291 w 887321"/>
              <a:gd name="connsiteY11" fmla="*/ 581891 h 1246909"/>
              <a:gd name="connsiteX12" fmla="*/ 363681 w 887321"/>
              <a:gd name="connsiteY12" fmla="*/ 633845 h 1246909"/>
              <a:gd name="connsiteX13" fmla="*/ 374072 w 887321"/>
              <a:gd name="connsiteY13" fmla="*/ 696191 h 1246909"/>
              <a:gd name="connsiteX14" fmla="*/ 394854 w 887321"/>
              <a:gd name="connsiteY14" fmla="*/ 852054 h 1246909"/>
              <a:gd name="connsiteX15" fmla="*/ 415636 w 887321"/>
              <a:gd name="connsiteY15" fmla="*/ 935182 h 1246909"/>
              <a:gd name="connsiteX16" fmla="*/ 426027 w 887321"/>
              <a:gd name="connsiteY16" fmla="*/ 976745 h 1246909"/>
              <a:gd name="connsiteX17" fmla="*/ 436418 w 887321"/>
              <a:gd name="connsiteY17" fmla="*/ 1018309 h 1246909"/>
              <a:gd name="connsiteX18" fmla="*/ 457200 w 887321"/>
              <a:gd name="connsiteY18" fmla="*/ 1049482 h 1246909"/>
              <a:gd name="connsiteX19" fmla="*/ 467591 w 887321"/>
              <a:gd name="connsiteY19" fmla="*/ 1080654 h 1246909"/>
              <a:gd name="connsiteX20" fmla="*/ 509154 w 887321"/>
              <a:gd name="connsiteY20" fmla="*/ 1132609 h 1246909"/>
              <a:gd name="connsiteX21" fmla="*/ 602672 w 887321"/>
              <a:gd name="connsiteY21" fmla="*/ 1215736 h 1246909"/>
              <a:gd name="connsiteX22" fmla="*/ 665018 w 887321"/>
              <a:gd name="connsiteY22" fmla="*/ 1246909 h 1246909"/>
              <a:gd name="connsiteX23" fmla="*/ 810491 w 887321"/>
              <a:gd name="connsiteY23" fmla="*/ 1236518 h 1246909"/>
              <a:gd name="connsiteX24" fmla="*/ 862445 w 887321"/>
              <a:gd name="connsiteY24" fmla="*/ 1143000 h 1246909"/>
              <a:gd name="connsiteX25" fmla="*/ 872836 w 887321"/>
              <a:gd name="connsiteY25" fmla="*/ 1111827 h 1246909"/>
              <a:gd name="connsiteX26" fmla="*/ 883227 w 887321"/>
              <a:gd name="connsiteY26" fmla="*/ 945573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87321" h="1246909">
                <a:moveTo>
                  <a:pt x="0" y="0"/>
                </a:moveTo>
                <a:cubicBezTo>
                  <a:pt x="24245" y="6927"/>
                  <a:pt x="49841" y="10215"/>
                  <a:pt x="72736" y="20782"/>
                </a:cubicBezTo>
                <a:cubicBezTo>
                  <a:pt x="95414" y="31249"/>
                  <a:pt x="114299" y="48491"/>
                  <a:pt x="135081" y="62345"/>
                </a:cubicBezTo>
                <a:cubicBezTo>
                  <a:pt x="165732" y="82779"/>
                  <a:pt x="172425" y="84298"/>
                  <a:pt x="197427" y="114300"/>
                </a:cubicBezTo>
                <a:cubicBezTo>
                  <a:pt x="220439" y="141915"/>
                  <a:pt x="220515" y="154702"/>
                  <a:pt x="238991" y="187036"/>
                </a:cubicBezTo>
                <a:cubicBezTo>
                  <a:pt x="245187" y="197879"/>
                  <a:pt x="254700" y="206797"/>
                  <a:pt x="259772" y="218209"/>
                </a:cubicBezTo>
                <a:cubicBezTo>
                  <a:pt x="268669" y="238227"/>
                  <a:pt x="273627" y="259772"/>
                  <a:pt x="280554" y="280554"/>
                </a:cubicBezTo>
                <a:cubicBezTo>
                  <a:pt x="305468" y="355296"/>
                  <a:pt x="275241" y="261958"/>
                  <a:pt x="301336" y="353291"/>
                </a:cubicBezTo>
                <a:cubicBezTo>
                  <a:pt x="304345" y="363822"/>
                  <a:pt x="308718" y="373932"/>
                  <a:pt x="311727" y="384463"/>
                </a:cubicBezTo>
                <a:cubicBezTo>
                  <a:pt x="315650" y="398195"/>
                  <a:pt x="318195" y="412295"/>
                  <a:pt x="322118" y="426027"/>
                </a:cubicBezTo>
                <a:cubicBezTo>
                  <a:pt x="351935" y="530386"/>
                  <a:pt x="310413" y="368817"/>
                  <a:pt x="342900" y="498763"/>
                </a:cubicBezTo>
                <a:cubicBezTo>
                  <a:pt x="346364" y="526472"/>
                  <a:pt x="349045" y="554291"/>
                  <a:pt x="353291" y="581891"/>
                </a:cubicBezTo>
                <a:cubicBezTo>
                  <a:pt x="355976" y="599347"/>
                  <a:pt x="360522" y="616469"/>
                  <a:pt x="363681" y="633845"/>
                </a:cubicBezTo>
                <a:cubicBezTo>
                  <a:pt x="367450" y="654574"/>
                  <a:pt x="371092" y="675334"/>
                  <a:pt x="374072" y="696191"/>
                </a:cubicBezTo>
                <a:cubicBezTo>
                  <a:pt x="377865" y="722742"/>
                  <a:pt x="388965" y="822609"/>
                  <a:pt x="394854" y="852054"/>
                </a:cubicBezTo>
                <a:cubicBezTo>
                  <a:pt x="400456" y="880061"/>
                  <a:pt x="408709" y="907473"/>
                  <a:pt x="415636" y="935182"/>
                </a:cubicBezTo>
                <a:lnTo>
                  <a:pt x="426027" y="976745"/>
                </a:lnTo>
                <a:cubicBezTo>
                  <a:pt x="429491" y="990600"/>
                  <a:pt x="428496" y="1006426"/>
                  <a:pt x="436418" y="1018309"/>
                </a:cubicBezTo>
                <a:cubicBezTo>
                  <a:pt x="443345" y="1028700"/>
                  <a:pt x="451615" y="1038312"/>
                  <a:pt x="457200" y="1049482"/>
                </a:cubicBezTo>
                <a:cubicBezTo>
                  <a:pt x="462098" y="1059278"/>
                  <a:pt x="461786" y="1071366"/>
                  <a:pt x="467591" y="1080654"/>
                </a:cubicBezTo>
                <a:cubicBezTo>
                  <a:pt x="479345" y="1099461"/>
                  <a:pt x="494235" y="1116199"/>
                  <a:pt x="509154" y="1132609"/>
                </a:cubicBezTo>
                <a:cubicBezTo>
                  <a:pt x="532098" y="1157848"/>
                  <a:pt x="567541" y="1198170"/>
                  <a:pt x="602672" y="1215736"/>
                </a:cubicBezTo>
                <a:cubicBezTo>
                  <a:pt x="688717" y="1258759"/>
                  <a:pt x="575676" y="1187348"/>
                  <a:pt x="665018" y="1246909"/>
                </a:cubicBezTo>
                <a:cubicBezTo>
                  <a:pt x="713509" y="1243445"/>
                  <a:pt x="763169" y="1247653"/>
                  <a:pt x="810491" y="1236518"/>
                </a:cubicBezTo>
                <a:cubicBezTo>
                  <a:pt x="844245" y="1228576"/>
                  <a:pt x="856257" y="1161564"/>
                  <a:pt x="862445" y="1143000"/>
                </a:cubicBezTo>
                <a:lnTo>
                  <a:pt x="872836" y="1111827"/>
                </a:lnTo>
                <a:cubicBezTo>
                  <a:pt x="897466" y="1037938"/>
                  <a:pt x="883227" y="1091607"/>
                  <a:pt x="883227" y="94557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90A3E3CF-AE22-734A-9014-56E6F65E712F}"/>
              </a:ext>
            </a:extLst>
          </p:cNvPr>
          <p:cNvSpPr/>
          <p:nvPr/>
        </p:nvSpPr>
        <p:spPr>
          <a:xfrm>
            <a:off x="2324580" y="2867891"/>
            <a:ext cx="887321" cy="1246909"/>
          </a:xfrm>
          <a:custGeom>
            <a:avLst/>
            <a:gdLst>
              <a:gd name="connsiteX0" fmla="*/ 0 w 887321"/>
              <a:gd name="connsiteY0" fmla="*/ 0 h 1246909"/>
              <a:gd name="connsiteX1" fmla="*/ 72736 w 887321"/>
              <a:gd name="connsiteY1" fmla="*/ 20782 h 1246909"/>
              <a:gd name="connsiteX2" fmla="*/ 135081 w 887321"/>
              <a:gd name="connsiteY2" fmla="*/ 62345 h 1246909"/>
              <a:gd name="connsiteX3" fmla="*/ 197427 w 887321"/>
              <a:gd name="connsiteY3" fmla="*/ 114300 h 1246909"/>
              <a:gd name="connsiteX4" fmla="*/ 238991 w 887321"/>
              <a:gd name="connsiteY4" fmla="*/ 187036 h 1246909"/>
              <a:gd name="connsiteX5" fmla="*/ 259772 w 887321"/>
              <a:gd name="connsiteY5" fmla="*/ 218209 h 1246909"/>
              <a:gd name="connsiteX6" fmla="*/ 280554 w 887321"/>
              <a:gd name="connsiteY6" fmla="*/ 280554 h 1246909"/>
              <a:gd name="connsiteX7" fmla="*/ 301336 w 887321"/>
              <a:gd name="connsiteY7" fmla="*/ 353291 h 1246909"/>
              <a:gd name="connsiteX8" fmla="*/ 311727 w 887321"/>
              <a:gd name="connsiteY8" fmla="*/ 384463 h 1246909"/>
              <a:gd name="connsiteX9" fmla="*/ 322118 w 887321"/>
              <a:gd name="connsiteY9" fmla="*/ 426027 h 1246909"/>
              <a:gd name="connsiteX10" fmla="*/ 342900 w 887321"/>
              <a:gd name="connsiteY10" fmla="*/ 498763 h 1246909"/>
              <a:gd name="connsiteX11" fmla="*/ 353291 w 887321"/>
              <a:gd name="connsiteY11" fmla="*/ 581891 h 1246909"/>
              <a:gd name="connsiteX12" fmla="*/ 363681 w 887321"/>
              <a:gd name="connsiteY12" fmla="*/ 633845 h 1246909"/>
              <a:gd name="connsiteX13" fmla="*/ 374072 w 887321"/>
              <a:gd name="connsiteY13" fmla="*/ 696191 h 1246909"/>
              <a:gd name="connsiteX14" fmla="*/ 394854 w 887321"/>
              <a:gd name="connsiteY14" fmla="*/ 852054 h 1246909"/>
              <a:gd name="connsiteX15" fmla="*/ 415636 w 887321"/>
              <a:gd name="connsiteY15" fmla="*/ 935182 h 1246909"/>
              <a:gd name="connsiteX16" fmla="*/ 426027 w 887321"/>
              <a:gd name="connsiteY16" fmla="*/ 976745 h 1246909"/>
              <a:gd name="connsiteX17" fmla="*/ 436418 w 887321"/>
              <a:gd name="connsiteY17" fmla="*/ 1018309 h 1246909"/>
              <a:gd name="connsiteX18" fmla="*/ 457200 w 887321"/>
              <a:gd name="connsiteY18" fmla="*/ 1049482 h 1246909"/>
              <a:gd name="connsiteX19" fmla="*/ 467591 w 887321"/>
              <a:gd name="connsiteY19" fmla="*/ 1080654 h 1246909"/>
              <a:gd name="connsiteX20" fmla="*/ 509154 w 887321"/>
              <a:gd name="connsiteY20" fmla="*/ 1132609 h 1246909"/>
              <a:gd name="connsiteX21" fmla="*/ 602672 w 887321"/>
              <a:gd name="connsiteY21" fmla="*/ 1215736 h 1246909"/>
              <a:gd name="connsiteX22" fmla="*/ 665018 w 887321"/>
              <a:gd name="connsiteY22" fmla="*/ 1246909 h 1246909"/>
              <a:gd name="connsiteX23" fmla="*/ 810491 w 887321"/>
              <a:gd name="connsiteY23" fmla="*/ 1236518 h 1246909"/>
              <a:gd name="connsiteX24" fmla="*/ 862445 w 887321"/>
              <a:gd name="connsiteY24" fmla="*/ 1143000 h 1246909"/>
              <a:gd name="connsiteX25" fmla="*/ 872836 w 887321"/>
              <a:gd name="connsiteY25" fmla="*/ 1111827 h 1246909"/>
              <a:gd name="connsiteX26" fmla="*/ 883227 w 887321"/>
              <a:gd name="connsiteY26" fmla="*/ 945573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87321" h="1246909">
                <a:moveTo>
                  <a:pt x="0" y="0"/>
                </a:moveTo>
                <a:cubicBezTo>
                  <a:pt x="24245" y="6927"/>
                  <a:pt x="49841" y="10215"/>
                  <a:pt x="72736" y="20782"/>
                </a:cubicBezTo>
                <a:cubicBezTo>
                  <a:pt x="95414" y="31249"/>
                  <a:pt x="114299" y="48491"/>
                  <a:pt x="135081" y="62345"/>
                </a:cubicBezTo>
                <a:cubicBezTo>
                  <a:pt x="165732" y="82779"/>
                  <a:pt x="172425" y="84298"/>
                  <a:pt x="197427" y="114300"/>
                </a:cubicBezTo>
                <a:cubicBezTo>
                  <a:pt x="220439" y="141915"/>
                  <a:pt x="220515" y="154702"/>
                  <a:pt x="238991" y="187036"/>
                </a:cubicBezTo>
                <a:cubicBezTo>
                  <a:pt x="245187" y="197879"/>
                  <a:pt x="254700" y="206797"/>
                  <a:pt x="259772" y="218209"/>
                </a:cubicBezTo>
                <a:cubicBezTo>
                  <a:pt x="268669" y="238227"/>
                  <a:pt x="273627" y="259772"/>
                  <a:pt x="280554" y="280554"/>
                </a:cubicBezTo>
                <a:cubicBezTo>
                  <a:pt x="305468" y="355296"/>
                  <a:pt x="275241" y="261958"/>
                  <a:pt x="301336" y="353291"/>
                </a:cubicBezTo>
                <a:cubicBezTo>
                  <a:pt x="304345" y="363822"/>
                  <a:pt x="308718" y="373932"/>
                  <a:pt x="311727" y="384463"/>
                </a:cubicBezTo>
                <a:cubicBezTo>
                  <a:pt x="315650" y="398195"/>
                  <a:pt x="318195" y="412295"/>
                  <a:pt x="322118" y="426027"/>
                </a:cubicBezTo>
                <a:cubicBezTo>
                  <a:pt x="351935" y="530386"/>
                  <a:pt x="310413" y="368817"/>
                  <a:pt x="342900" y="498763"/>
                </a:cubicBezTo>
                <a:cubicBezTo>
                  <a:pt x="346364" y="526472"/>
                  <a:pt x="349045" y="554291"/>
                  <a:pt x="353291" y="581891"/>
                </a:cubicBezTo>
                <a:cubicBezTo>
                  <a:pt x="355976" y="599347"/>
                  <a:pt x="360522" y="616469"/>
                  <a:pt x="363681" y="633845"/>
                </a:cubicBezTo>
                <a:cubicBezTo>
                  <a:pt x="367450" y="654574"/>
                  <a:pt x="371092" y="675334"/>
                  <a:pt x="374072" y="696191"/>
                </a:cubicBezTo>
                <a:cubicBezTo>
                  <a:pt x="377865" y="722742"/>
                  <a:pt x="388965" y="822609"/>
                  <a:pt x="394854" y="852054"/>
                </a:cubicBezTo>
                <a:cubicBezTo>
                  <a:pt x="400456" y="880061"/>
                  <a:pt x="408709" y="907473"/>
                  <a:pt x="415636" y="935182"/>
                </a:cubicBezTo>
                <a:lnTo>
                  <a:pt x="426027" y="976745"/>
                </a:lnTo>
                <a:cubicBezTo>
                  <a:pt x="429491" y="990600"/>
                  <a:pt x="428496" y="1006426"/>
                  <a:pt x="436418" y="1018309"/>
                </a:cubicBezTo>
                <a:cubicBezTo>
                  <a:pt x="443345" y="1028700"/>
                  <a:pt x="451615" y="1038312"/>
                  <a:pt x="457200" y="1049482"/>
                </a:cubicBezTo>
                <a:cubicBezTo>
                  <a:pt x="462098" y="1059278"/>
                  <a:pt x="461786" y="1071366"/>
                  <a:pt x="467591" y="1080654"/>
                </a:cubicBezTo>
                <a:cubicBezTo>
                  <a:pt x="479345" y="1099461"/>
                  <a:pt x="494235" y="1116199"/>
                  <a:pt x="509154" y="1132609"/>
                </a:cubicBezTo>
                <a:cubicBezTo>
                  <a:pt x="532098" y="1157848"/>
                  <a:pt x="567541" y="1198170"/>
                  <a:pt x="602672" y="1215736"/>
                </a:cubicBezTo>
                <a:cubicBezTo>
                  <a:pt x="688717" y="1258759"/>
                  <a:pt x="575676" y="1187348"/>
                  <a:pt x="665018" y="1246909"/>
                </a:cubicBezTo>
                <a:cubicBezTo>
                  <a:pt x="713509" y="1243445"/>
                  <a:pt x="763169" y="1247653"/>
                  <a:pt x="810491" y="1236518"/>
                </a:cubicBezTo>
                <a:cubicBezTo>
                  <a:pt x="844245" y="1228576"/>
                  <a:pt x="856257" y="1161564"/>
                  <a:pt x="862445" y="1143000"/>
                </a:cubicBezTo>
                <a:lnTo>
                  <a:pt x="872836" y="1111827"/>
                </a:lnTo>
                <a:cubicBezTo>
                  <a:pt x="897466" y="1037938"/>
                  <a:pt x="883227" y="1091607"/>
                  <a:pt x="883227" y="94557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F33DA3E-8AAE-974E-B7ED-ED3E159257FC}"/>
              </a:ext>
            </a:extLst>
          </p:cNvPr>
          <p:cNvSpPr/>
          <p:nvPr/>
        </p:nvSpPr>
        <p:spPr>
          <a:xfrm>
            <a:off x="3909377" y="2867890"/>
            <a:ext cx="887321" cy="1246909"/>
          </a:xfrm>
          <a:custGeom>
            <a:avLst/>
            <a:gdLst>
              <a:gd name="connsiteX0" fmla="*/ 0 w 887321"/>
              <a:gd name="connsiteY0" fmla="*/ 0 h 1246909"/>
              <a:gd name="connsiteX1" fmla="*/ 72736 w 887321"/>
              <a:gd name="connsiteY1" fmla="*/ 20782 h 1246909"/>
              <a:gd name="connsiteX2" fmla="*/ 135081 w 887321"/>
              <a:gd name="connsiteY2" fmla="*/ 62345 h 1246909"/>
              <a:gd name="connsiteX3" fmla="*/ 197427 w 887321"/>
              <a:gd name="connsiteY3" fmla="*/ 114300 h 1246909"/>
              <a:gd name="connsiteX4" fmla="*/ 238991 w 887321"/>
              <a:gd name="connsiteY4" fmla="*/ 187036 h 1246909"/>
              <a:gd name="connsiteX5" fmla="*/ 259772 w 887321"/>
              <a:gd name="connsiteY5" fmla="*/ 218209 h 1246909"/>
              <a:gd name="connsiteX6" fmla="*/ 280554 w 887321"/>
              <a:gd name="connsiteY6" fmla="*/ 280554 h 1246909"/>
              <a:gd name="connsiteX7" fmla="*/ 301336 w 887321"/>
              <a:gd name="connsiteY7" fmla="*/ 353291 h 1246909"/>
              <a:gd name="connsiteX8" fmla="*/ 311727 w 887321"/>
              <a:gd name="connsiteY8" fmla="*/ 384463 h 1246909"/>
              <a:gd name="connsiteX9" fmla="*/ 322118 w 887321"/>
              <a:gd name="connsiteY9" fmla="*/ 426027 h 1246909"/>
              <a:gd name="connsiteX10" fmla="*/ 342900 w 887321"/>
              <a:gd name="connsiteY10" fmla="*/ 498763 h 1246909"/>
              <a:gd name="connsiteX11" fmla="*/ 353291 w 887321"/>
              <a:gd name="connsiteY11" fmla="*/ 581891 h 1246909"/>
              <a:gd name="connsiteX12" fmla="*/ 363681 w 887321"/>
              <a:gd name="connsiteY12" fmla="*/ 633845 h 1246909"/>
              <a:gd name="connsiteX13" fmla="*/ 374072 w 887321"/>
              <a:gd name="connsiteY13" fmla="*/ 696191 h 1246909"/>
              <a:gd name="connsiteX14" fmla="*/ 394854 w 887321"/>
              <a:gd name="connsiteY14" fmla="*/ 852054 h 1246909"/>
              <a:gd name="connsiteX15" fmla="*/ 415636 w 887321"/>
              <a:gd name="connsiteY15" fmla="*/ 935182 h 1246909"/>
              <a:gd name="connsiteX16" fmla="*/ 426027 w 887321"/>
              <a:gd name="connsiteY16" fmla="*/ 976745 h 1246909"/>
              <a:gd name="connsiteX17" fmla="*/ 436418 w 887321"/>
              <a:gd name="connsiteY17" fmla="*/ 1018309 h 1246909"/>
              <a:gd name="connsiteX18" fmla="*/ 457200 w 887321"/>
              <a:gd name="connsiteY18" fmla="*/ 1049482 h 1246909"/>
              <a:gd name="connsiteX19" fmla="*/ 467591 w 887321"/>
              <a:gd name="connsiteY19" fmla="*/ 1080654 h 1246909"/>
              <a:gd name="connsiteX20" fmla="*/ 509154 w 887321"/>
              <a:gd name="connsiteY20" fmla="*/ 1132609 h 1246909"/>
              <a:gd name="connsiteX21" fmla="*/ 602672 w 887321"/>
              <a:gd name="connsiteY21" fmla="*/ 1215736 h 1246909"/>
              <a:gd name="connsiteX22" fmla="*/ 665018 w 887321"/>
              <a:gd name="connsiteY22" fmla="*/ 1246909 h 1246909"/>
              <a:gd name="connsiteX23" fmla="*/ 810491 w 887321"/>
              <a:gd name="connsiteY23" fmla="*/ 1236518 h 1246909"/>
              <a:gd name="connsiteX24" fmla="*/ 862445 w 887321"/>
              <a:gd name="connsiteY24" fmla="*/ 1143000 h 1246909"/>
              <a:gd name="connsiteX25" fmla="*/ 872836 w 887321"/>
              <a:gd name="connsiteY25" fmla="*/ 1111827 h 1246909"/>
              <a:gd name="connsiteX26" fmla="*/ 883227 w 887321"/>
              <a:gd name="connsiteY26" fmla="*/ 945573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87321" h="1246909">
                <a:moveTo>
                  <a:pt x="0" y="0"/>
                </a:moveTo>
                <a:cubicBezTo>
                  <a:pt x="24245" y="6927"/>
                  <a:pt x="49841" y="10215"/>
                  <a:pt x="72736" y="20782"/>
                </a:cubicBezTo>
                <a:cubicBezTo>
                  <a:pt x="95414" y="31249"/>
                  <a:pt x="114299" y="48491"/>
                  <a:pt x="135081" y="62345"/>
                </a:cubicBezTo>
                <a:cubicBezTo>
                  <a:pt x="165732" y="82779"/>
                  <a:pt x="172425" y="84298"/>
                  <a:pt x="197427" y="114300"/>
                </a:cubicBezTo>
                <a:cubicBezTo>
                  <a:pt x="220439" y="141915"/>
                  <a:pt x="220515" y="154702"/>
                  <a:pt x="238991" y="187036"/>
                </a:cubicBezTo>
                <a:cubicBezTo>
                  <a:pt x="245187" y="197879"/>
                  <a:pt x="254700" y="206797"/>
                  <a:pt x="259772" y="218209"/>
                </a:cubicBezTo>
                <a:cubicBezTo>
                  <a:pt x="268669" y="238227"/>
                  <a:pt x="273627" y="259772"/>
                  <a:pt x="280554" y="280554"/>
                </a:cubicBezTo>
                <a:cubicBezTo>
                  <a:pt x="305468" y="355296"/>
                  <a:pt x="275241" y="261958"/>
                  <a:pt x="301336" y="353291"/>
                </a:cubicBezTo>
                <a:cubicBezTo>
                  <a:pt x="304345" y="363822"/>
                  <a:pt x="308718" y="373932"/>
                  <a:pt x="311727" y="384463"/>
                </a:cubicBezTo>
                <a:cubicBezTo>
                  <a:pt x="315650" y="398195"/>
                  <a:pt x="318195" y="412295"/>
                  <a:pt x="322118" y="426027"/>
                </a:cubicBezTo>
                <a:cubicBezTo>
                  <a:pt x="351935" y="530386"/>
                  <a:pt x="310413" y="368817"/>
                  <a:pt x="342900" y="498763"/>
                </a:cubicBezTo>
                <a:cubicBezTo>
                  <a:pt x="346364" y="526472"/>
                  <a:pt x="349045" y="554291"/>
                  <a:pt x="353291" y="581891"/>
                </a:cubicBezTo>
                <a:cubicBezTo>
                  <a:pt x="355976" y="599347"/>
                  <a:pt x="360522" y="616469"/>
                  <a:pt x="363681" y="633845"/>
                </a:cubicBezTo>
                <a:cubicBezTo>
                  <a:pt x="367450" y="654574"/>
                  <a:pt x="371092" y="675334"/>
                  <a:pt x="374072" y="696191"/>
                </a:cubicBezTo>
                <a:cubicBezTo>
                  <a:pt x="377865" y="722742"/>
                  <a:pt x="388965" y="822609"/>
                  <a:pt x="394854" y="852054"/>
                </a:cubicBezTo>
                <a:cubicBezTo>
                  <a:pt x="400456" y="880061"/>
                  <a:pt x="408709" y="907473"/>
                  <a:pt x="415636" y="935182"/>
                </a:cubicBezTo>
                <a:lnTo>
                  <a:pt x="426027" y="976745"/>
                </a:lnTo>
                <a:cubicBezTo>
                  <a:pt x="429491" y="990600"/>
                  <a:pt x="428496" y="1006426"/>
                  <a:pt x="436418" y="1018309"/>
                </a:cubicBezTo>
                <a:cubicBezTo>
                  <a:pt x="443345" y="1028700"/>
                  <a:pt x="451615" y="1038312"/>
                  <a:pt x="457200" y="1049482"/>
                </a:cubicBezTo>
                <a:cubicBezTo>
                  <a:pt x="462098" y="1059278"/>
                  <a:pt x="461786" y="1071366"/>
                  <a:pt x="467591" y="1080654"/>
                </a:cubicBezTo>
                <a:cubicBezTo>
                  <a:pt x="479345" y="1099461"/>
                  <a:pt x="494235" y="1116199"/>
                  <a:pt x="509154" y="1132609"/>
                </a:cubicBezTo>
                <a:cubicBezTo>
                  <a:pt x="532098" y="1157848"/>
                  <a:pt x="567541" y="1198170"/>
                  <a:pt x="602672" y="1215736"/>
                </a:cubicBezTo>
                <a:cubicBezTo>
                  <a:pt x="688717" y="1258759"/>
                  <a:pt x="575676" y="1187348"/>
                  <a:pt x="665018" y="1246909"/>
                </a:cubicBezTo>
                <a:cubicBezTo>
                  <a:pt x="713509" y="1243445"/>
                  <a:pt x="763169" y="1247653"/>
                  <a:pt x="810491" y="1236518"/>
                </a:cubicBezTo>
                <a:cubicBezTo>
                  <a:pt x="844245" y="1228576"/>
                  <a:pt x="856257" y="1161564"/>
                  <a:pt x="862445" y="1143000"/>
                </a:cubicBezTo>
                <a:lnTo>
                  <a:pt x="872836" y="1111827"/>
                </a:lnTo>
                <a:cubicBezTo>
                  <a:pt x="897466" y="1037938"/>
                  <a:pt x="883227" y="1091607"/>
                  <a:pt x="883227" y="94557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9ED2DD-8346-6A48-B2B9-70B758321E7B}"/>
                  </a:ext>
                </a:extLst>
              </p:cNvPr>
              <p:cNvSpPr txBox="1"/>
              <p:nvPr/>
            </p:nvSpPr>
            <p:spPr>
              <a:xfrm>
                <a:off x="7896366" y="5244006"/>
                <a:ext cx="2994731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Many-to-many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9ED2DD-8346-6A48-B2B9-70B75832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366" y="5244006"/>
                <a:ext cx="2994731" cy="391261"/>
              </a:xfrm>
              <a:prstGeom prst="rect">
                <a:avLst/>
              </a:prstGeom>
              <a:blipFill>
                <a:blip r:embed="rId12"/>
                <a:stretch>
                  <a:fillRect l="-168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ECD077-A3A3-7A49-859C-77F388B4E06A}"/>
              </a:ext>
            </a:extLst>
          </p:cNvPr>
          <p:cNvGrpSpPr/>
          <p:nvPr/>
        </p:nvGrpSpPr>
        <p:grpSpPr>
          <a:xfrm>
            <a:off x="6278830" y="2640906"/>
            <a:ext cx="5538077" cy="1755128"/>
            <a:chOff x="6278830" y="2640906"/>
            <a:chExt cx="5538077" cy="175512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278CFF-A3A7-E443-9404-CD9E070DE7AB}"/>
                </a:ext>
              </a:extLst>
            </p:cNvPr>
            <p:cNvSpPr/>
            <p:nvPr/>
          </p:nvSpPr>
          <p:spPr>
            <a:xfrm>
              <a:off x="9344470" y="3285897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830877A-EE78-644E-9026-36D7F179247B}"/>
                    </a:ext>
                  </a:extLst>
                </p:cNvPr>
                <p:cNvSpPr txBox="1"/>
                <p:nvPr/>
              </p:nvSpPr>
              <p:spPr>
                <a:xfrm>
                  <a:off x="9466572" y="2644549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830877A-EE78-644E-9026-36D7F179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572" y="2644549"/>
                  <a:ext cx="42498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8571" t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B7AEA1-8006-2C43-82C1-3A4ECB7ACB6F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9011049" y="3499983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BB6EA-99D5-624F-A504-9D119B6C97CB}"/>
                </a:ext>
              </a:extLst>
            </p:cNvPr>
            <p:cNvCxnSpPr>
              <a:cxnSpLocks/>
              <a:stCxn id="54" idx="0"/>
              <a:endCxn id="56" idx="2"/>
            </p:cNvCxnSpPr>
            <p:nvPr/>
          </p:nvCxnSpPr>
          <p:spPr>
            <a:xfrm flipV="1">
              <a:off x="9678299" y="2859993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48CB784-033B-3C42-8AA3-4BF05EDCE5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1859" y="3499983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81047C2-F9A9-104E-A341-86AE1DAD6736}"/>
                </a:ext>
              </a:extLst>
            </p:cNvPr>
            <p:cNvSpPr/>
            <p:nvPr/>
          </p:nvSpPr>
          <p:spPr>
            <a:xfrm>
              <a:off x="11149250" y="3274749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5931D2F-228B-CF42-9D95-05F082312C63}"/>
                    </a:ext>
                  </a:extLst>
                </p:cNvPr>
                <p:cNvSpPr txBox="1"/>
                <p:nvPr/>
              </p:nvSpPr>
              <p:spPr>
                <a:xfrm>
                  <a:off x="11242147" y="2640906"/>
                  <a:ext cx="490455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5931D2F-228B-CF42-9D95-05F082312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2147" y="2640906"/>
                  <a:ext cx="490455" cy="219547"/>
                </a:xfrm>
                <a:prstGeom prst="rect">
                  <a:avLst/>
                </a:prstGeom>
                <a:blipFill>
                  <a:blip r:embed="rId14"/>
                  <a:stretch>
                    <a:fillRect l="-7500" t="-16667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E78D8E-1781-E548-A279-BE08B4D28DB7}"/>
                </a:ext>
              </a:extLst>
            </p:cNvPr>
            <p:cNvCxnSpPr>
              <a:endCxn id="65" idx="1"/>
            </p:cNvCxnSpPr>
            <p:nvPr/>
          </p:nvCxnSpPr>
          <p:spPr>
            <a:xfrm>
              <a:off x="10815829" y="3488835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3120EBE-6D32-E740-A514-7D7965E93175}"/>
                </a:ext>
              </a:extLst>
            </p:cNvPr>
            <p:cNvCxnSpPr>
              <a:cxnSpLocks/>
              <a:stCxn id="65" idx="0"/>
              <a:endCxn id="67" idx="2"/>
            </p:cNvCxnSpPr>
            <p:nvPr/>
          </p:nvCxnSpPr>
          <p:spPr>
            <a:xfrm flipV="1">
              <a:off x="11483079" y="2860453"/>
              <a:ext cx="4296" cy="4142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F1BEAB-4C5B-AA42-88BD-6EFFEE24B24A}"/>
                </a:ext>
              </a:extLst>
            </p:cNvPr>
            <p:cNvSpPr txBox="1"/>
            <p:nvPr/>
          </p:nvSpPr>
          <p:spPr>
            <a:xfrm>
              <a:off x="10417549" y="33447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CFA85CE-2459-EC41-BFA2-55A44CFEA111}"/>
                    </a:ext>
                  </a:extLst>
                </p:cNvPr>
                <p:cNvSpPr txBox="1"/>
                <p:nvPr/>
              </p:nvSpPr>
              <p:spPr>
                <a:xfrm>
                  <a:off x="6738272" y="4180590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CFA85CE-2459-EC41-BFA2-55A44CFEA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272" y="4180590"/>
                  <a:ext cx="421206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FE0B36-F4A9-EE4C-BD7A-5A65FF5C2EC8}"/>
                </a:ext>
              </a:extLst>
            </p:cNvPr>
            <p:cNvSpPr/>
            <p:nvPr/>
          </p:nvSpPr>
          <p:spPr>
            <a:xfrm>
              <a:off x="6612251" y="3294081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5A3810-8624-5344-BB82-BE09E7B1661D}"/>
                    </a:ext>
                  </a:extLst>
                </p:cNvPr>
                <p:cNvSpPr txBox="1"/>
                <p:nvPr/>
              </p:nvSpPr>
              <p:spPr>
                <a:xfrm>
                  <a:off x="6736598" y="3400445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65A3810-8624-5344-BB82-BE09E7B16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598" y="3400445"/>
                  <a:ext cx="41896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EDEA30C-9420-5344-94BC-675390645727}"/>
                </a:ext>
              </a:extLst>
            </p:cNvPr>
            <p:cNvCxnSpPr>
              <a:endCxn id="82" idx="1"/>
            </p:cNvCxnSpPr>
            <p:nvPr/>
          </p:nvCxnSpPr>
          <p:spPr>
            <a:xfrm>
              <a:off x="6278830" y="3508167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649A4BC-D8F4-D444-A426-63B93E61365E}"/>
                </a:ext>
              </a:extLst>
            </p:cNvPr>
            <p:cNvCxnSpPr>
              <a:cxnSpLocks/>
              <a:stCxn id="81" idx="0"/>
              <a:endCxn id="82" idx="2"/>
            </p:cNvCxnSpPr>
            <p:nvPr/>
          </p:nvCxnSpPr>
          <p:spPr>
            <a:xfrm flipH="1" flipV="1">
              <a:off x="6946080" y="3722253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685EA23-B90E-094C-9DA5-CAD61DB616F0}"/>
                </a:ext>
              </a:extLst>
            </p:cNvPr>
            <p:cNvCxnSpPr>
              <a:cxnSpLocks/>
            </p:cNvCxnSpPr>
            <p:nvPr/>
          </p:nvCxnSpPr>
          <p:spPr>
            <a:xfrm>
              <a:off x="7269640" y="3508167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A870CFA-D507-C24F-A28E-42919B832D21}"/>
                    </a:ext>
                  </a:extLst>
                </p:cNvPr>
                <p:cNvSpPr txBox="1"/>
                <p:nvPr/>
              </p:nvSpPr>
              <p:spPr>
                <a:xfrm>
                  <a:off x="8427659" y="4177756"/>
                  <a:ext cx="4818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A870CFA-D507-C24F-A28E-42919B832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659" y="4177756"/>
                  <a:ext cx="481863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85826C-4502-E043-A2F5-FA25D97C4B59}"/>
                </a:ext>
              </a:extLst>
            </p:cNvPr>
            <p:cNvSpPr/>
            <p:nvPr/>
          </p:nvSpPr>
          <p:spPr>
            <a:xfrm>
              <a:off x="8334762" y="3282933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7AD34B9-2AAF-4045-8A07-7B02B5343AAE}"/>
                    </a:ext>
                  </a:extLst>
                </p:cNvPr>
                <p:cNvSpPr txBox="1"/>
                <p:nvPr/>
              </p:nvSpPr>
              <p:spPr>
                <a:xfrm>
                  <a:off x="8444595" y="3389297"/>
                  <a:ext cx="4796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7AD34B9-2AAF-4045-8A07-7B02B5343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595" y="3389297"/>
                  <a:ext cx="479618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44F3963-8743-EE41-84F6-6591E1EBDD8D}"/>
                </a:ext>
              </a:extLst>
            </p:cNvPr>
            <p:cNvCxnSpPr>
              <a:endCxn id="92" idx="1"/>
            </p:cNvCxnSpPr>
            <p:nvPr/>
          </p:nvCxnSpPr>
          <p:spPr>
            <a:xfrm>
              <a:off x="8001341" y="3497019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9FFDC91-2EE9-A34A-8598-10BD73E0D465}"/>
                </a:ext>
              </a:extLst>
            </p:cNvPr>
            <p:cNvCxnSpPr>
              <a:cxnSpLocks/>
              <a:stCxn id="91" idx="0"/>
              <a:endCxn id="92" idx="2"/>
            </p:cNvCxnSpPr>
            <p:nvPr/>
          </p:nvCxnSpPr>
          <p:spPr>
            <a:xfrm flipV="1">
              <a:off x="8668591" y="3711105"/>
              <a:ext cx="0" cy="466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89FA2A-F120-2B44-B762-18D2276CC0C3}"/>
                </a:ext>
              </a:extLst>
            </p:cNvPr>
            <p:cNvSpPr txBox="1"/>
            <p:nvPr/>
          </p:nvSpPr>
          <p:spPr>
            <a:xfrm>
              <a:off x="7603061" y="335292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9673CE4-FCDE-6B44-914B-ADEB3DD5F92D}"/>
              </a:ext>
            </a:extLst>
          </p:cNvPr>
          <p:cNvSpPr txBox="1"/>
          <p:nvPr/>
        </p:nvSpPr>
        <p:spPr>
          <a:xfrm>
            <a:off x="6278830" y="1743515"/>
            <a:ext cx="2643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machine translation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1C66B8-56CD-6F4E-845D-21A6C3A34380}"/>
              </a:ext>
            </a:extLst>
          </p:cNvPr>
          <p:cNvSpPr/>
          <p:nvPr/>
        </p:nvSpPr>
        <p:spPr>
          <a:xfrm>
            <a:off x="6612251" y="4470593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多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么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愉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快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的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一</a:t>
            </a:r>
            <a:r>
              <a:rPr lang="en-US" altLang="ja-JP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ja-JP" altLang="en-US" sz="1400">
                <a:latin typeface="KaiTi" panose="02010609060101010101" pitchFamily="49" charset="-122"/>
                <a:ea typeface="KaiTi" panose="02010609060101010101" pitchFamily="49" charset="-122"/>
              </a:rPr>
              <a:t>天</a:t>
            </a:r>
            <a:endParaRPr lang="en-US" sz="14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8DDB51A-F333-BA4F-BB90-BE00FEC9B812}"/>
              </a:ext>
            </a:extLst>
          </p:cNvPr>
          <p:cNvSpPr/>
          <p:nvPr/>
        </p:nvSpPr>
        <p:spPr>
          <a:xfrm>
            <a:off x="9549845" y="2138910"/>
            <a:ext cx="2035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What    a    pleasant    day</a:t>
            </a:r>
          </a:p>
        </p:txBody>
      </p:sp>
    </p:spTree>
    <p:extLst>
      <p:ext uri="{BB962C8B-B14F-4D97-AF65-F5344CB8AC3E}">
        <p14:creationId xmlns:p14="http://schemas.microsoft.com/office/powerpoint/2010/main" val="18932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42" grpId="0"/>
      <p:bldP spid="43" grpId="0"/>
      <p:bldP spid="45" grpId="0"/>
      <p:bldP spid="46" grpId="0"/>
      <p:bldP spid="48" grpId="0" animBg="1"/>
      <p:bldP spid="49" grpId="0" animBg="1"/>
      <p:bldP spid="50" grpId="0" animBg="1"/>
      <p:bldP spid="51" grpId="0"/>
      <p:bldP spid="101" grpId="0"/>
      <p:bldP spid="102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5059-7BC9-8F49-87D6-D205B57E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 concrete example: Language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6003-6B6E-AB4C-9A24-4379D78D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8C0BD-0B67-5D4A-B9B1-713ACCAC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1A629-E3A4-6740-B4E0-F2C722FE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E8FAB-0484-CC4B-99F2-248209F1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E33BD-BEE5-0540-B8F0-C8EAEE15E1BB}"/>
              </a:ext>
            </a:extLst>
          </p:cNvPr>
          <p:cNvSpPr txBox="1"/>
          <p:nvPr/>
        </p:nvSpPr>
        <p:spPr>
          <a:xfrm>
            <a:off x="907473" y="1340428"/>
            <a:ext cx="374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Language modeling: an important NLP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4C824-FD1A-9F47-8F93-F9090918E9A3}"/>
              </a:ext>
            </a:extLst>
          </p:cNvPr>
          <p:cNvSpPr txBox="1"/>
          <p:nvPr/>
        </p:nvSpPr>
        <p:spPr>
          <a:xfrm>
            <a:off x="907473" y="1867934"/>
            <a:ext cx="334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E.g</a:t>
            </a:r>
            <a:r>
              <a:rPr lang="en-US" sz="1600" dirty="0"/>
              <a:t>, speech recognition (audio to 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F8DBE-6903-8946-AFEC-4B9DD43850FB}"/>
              </a:ext>
            </a:extLst>
          </p:cNvPr>
          <p:cNvSpPr txBox="1"/>
          <p:nvPr/>
        </p:nvSpPr>
        <p:spPr>
          <a:xfrm>
            <a:off x="2001311" y="2672834"/>
            <a:ext cx="296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S1: On the wall I see a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AF8D7-A72B-B14D-90FC-1697251BD49E}"/>
              </a:ext>
            </a:extLst>
          </p:cNvPr>
          <p:cNvSpPr txBox="1"/>
          <p:nvPr/>
        </p:nvSpPr>
        <p:spPr>
          <a:xfrm>
            <a:off x="2001311" y="3218099"/>
            <a:ext cx="296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S2: On the wall I see a pitcher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4C0A1F-BEA0-6A41-8F8D-C001F1BDC205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961609" y="2857500"/>
            <a:ext cx="822664" cy="2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61D7D-E4C3-0B40-AA08-AE2562E787FE}"/>
              </a:ext>
            </a:extLst>
          </p:cNvPr>
          <p:cNvSpPr txBox="1"/>
          <p:nvPr/>
        </p:nvSpPr>
        <p:spPr>
          <a:xfrm>
            <a:off x="5784273" y="2675204"/>
            <a:ext cx="12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8E08F7-28A7-9A40-A03F-6ACCD77150B6}"/>
                  </a:ext>
                </a:extLst>
              </p:cNvPr>
              <p:cNvSpPr txBox="1"/>
              <p:nvPr/>
            </p:nvSpPr>
            <p:spPr>
              <a:xfrm>
                <a:off x="2001311" y="3945660"/>
                <a:ext cx="1894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8E08F7-28A7-9A40-A03F-6ACCD7715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11" y="3945660"/>
                <a:ext cx="1894749" cy="276999"/>
              </a:xfrm>
              <a:prstGeom prst="rect">
                <a:avLst/>
              </a:prstGeom>
              <a:blipFill>
                <a:blip r:embed="rId4"/>
                <a:stretch>
                  <a:fillRect l="-2000" t="-4545" r="-6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EA8C68-D41D-DE41-9AD1-DB9360FAD531}"/>
                  </a:ext>
                </a:extLst>
              </p:cNvPr>
              <p:cNvSpPr txBox="1"/>
              <p:nvPr/>
            </p:nvSpPr>
            <p:spPr>
              <a:xfrm>
                <a:off x="2001311" y="4432709"/>
                <a:ext cx="1997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EA8C68-D41D-DE41-9AD1-DB9360FA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311" y="4432709"/>
                <a:ext cx="1997342" cy="276999"/>
              </a:xfrm>
              <a:prstGeom prst="rect">
                <a:avLst/>
              </a:prstGeom>
              <a:blipFill>
                <a:blip r:embed="rId5"/>
                <a:stretch>
                  <a:fillRect l="-1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8C8C95A-93DD-494E-87DB-D6F46DAEC409}"/>
              </a:ext>
            </a:extLst>
          </p:cNvPr>
          <p:cNvSpPr txBox="1"/>
          <p:nvPr/>
        </p:nvSpPr>
        <p:spPr>
          <a:xfrm>
            <a:off x="5483549" y="3799989"/>
            <a:ext cx="18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 LM does: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903A-3214-C04A-A93D-6C655C7D5C3A}"/>
              </a:ext>
            </a:extLst>
          </p:cNvPr>
          <p:cNvSpPr txBox="1"/>
          <p:nvPr/>
        </p:nvSpPr>
        <p:spPr>
          <a:xfrm>
            <a:off x="7309177" y="3799989"/>
            <a:ext cx="388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sentence, output its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FEF7B6-AA1B-CA40-A8D6-5674D4E92AB3}"/>
                  </a:ext>
                </a:extLst>
              </p:cNvPr>
              <p:cNvSpPr txBox="1"/>
              <p:nvPr/>
            </p:nvSpPr>
            <p:spPr>
              <a:xfrm>
                <a:off x="7309177" y="4388791"/>
                <a:ext cx="2212209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FEF7B6-AA1B-CA40-A8D6-5674D4E9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77" y="4388791"/>
                <a:ext cx="2212209" cy="282257"/>
              </a:xfrm>
              <a:prstGeom prst="rect">
                <a:avLst/>
              </a:prstGeom>
              <a:blipFill>
                <a:blip r:embed="rId6"/>
                <a:stretch>
                  <a:fillRect l="-2299" t="-4348" r="-287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8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6" grpId="0"/>
      <p:bldP spid="17" grpId="0"/>
      <p:bldP spid="18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C071-8EB9-C849-B82C-B3F111AA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43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Building an RNN language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3CD2-EF73-074D-B5DE-C34EDFEF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B7F67-548D-0C4E-B68E-F47FECBF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C652E-A2E8-9641-BE9F-5DF17DA4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5171C-6CC3-C74A-955E-47A31B4F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49269-0D28-414B-B4D1-0A8D61E79954}"/>
              </a:ext>
            </a:extLst>
          </p:cNvPr>
          <p:cNvSpPr txBox="1"/>
          <p:nvPr/>
        </p:nvSpPr>
        <p:spPr>
          <a:xfrm>
            <a:off x="914400" y="1399195"/>
            <a:ext cx="420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 large corpus of text as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8CB68-B9C2-244B-83E7-00E180728C89}"/>
              </a:ext>
            </a:extLst>
          </p:cNvPr>
          <p:cNvSpPr txBox="1"/>
          <p:nvPr/>
        </p:nvSpPr>
        <p:spPr>
          <a:xfrm>
            <a:off x="914400" y="1983158"/>
            <a:ext cx="56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training example, i.e., a sentence, </a:t>
            </a:r>
            <a:r>
              <a:rPr lang="en-US" b="1" dirty="0"/>
              <a:t>tokenize</a:t>
            </a:r>
            <a:r>
              <a:rPr lang="en-US" dirty="0"/>
              <a:t> it first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3748C-5889-D64F-9B0F-B47EE1A8F063}"/>
              </a:ext>
            </a:extLst>
          </p:cNvPr>
          <p:cNvSpPr/>
          <p:nvPr/>
        </p:nvSpPr>
        <p:spPr>
          <a:xfrm>
            <a:off x="3257340" y="2920251"/>
            <a:ext cx="5353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On      the     wall      I     see      a     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C89B2-1615-C141-A32C-8BB7454C5574}"/>
              </a:ext>
            </a:extLst>
          </p:cNvPr>
          <p:cNvSpPr txBox="1"/>
          <p:nvPr/>
        </p:nvSpPr>
        <p:spPr>
          <a:xfrm>
            <a:off x="8891866" y="2920251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D1074D-FD09-9A43-9F62-1B241DD06AB7}"/>
                  </a:ext>
                </a:extLst>
              </p:cNvPr>
              <p:cNvSpPr txBox="1"/>
              <p:nvPr/>
            </p:nvSpPr>
            <p:spPr>
              <a:xfrm>
                <a:off x="3307286" y="3621297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D1074D-FD09-9A43-9F62-1B241DD0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286" y="3621297"/>
                <a:ext cx="548227" cy="276999"/>
              </a:xfrm>
              <a:prstGeom prst="rect">
                <a:avLst/>
              </a:prstGeom>
              <a:blipFill>
                <a:blip r:embed="rId4"/>
                <a:stretch>
                  <a:fillRect l="-8889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10C7E-ED72-7445-8F2E-045549F5112C}"/>
                  </a:ext>
                </a:extLst>
              </p:cNvPr>
              <p:cNvSpPr txBox="1"/>
              <p:nvPr/>
            </p:nvSpPr>
            <p:spPr>
              <a:xfrm>
                <a:off x="4124704" y="3621296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10C7E-ED72-7445-8F2E-045549F5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04" y="3621296"/>
                <a:ext cx="548227" cy="276999"/>
              </a:xfrm>
              <a:prstGeom prst="rect">
                <a:avLst/>
              </a:prstGeom>
              <a:blipFill>
                <a:blip r:embed="rId5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17435-4CE8-2140-B748-E3D1E5A14388}"/>
                  </a:ext>
                </a:extLst>
              </p:cNvPr>
              <p:cNvSpPr txBox="1"/>
              <p:nvPr/>
            </p:nvSpPr>
            <p:spPr>
              <a:xfrm>
                <a:off x="4847400" y="3621295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17435-4CE8-2140-B748-E3D1E5A1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00" y="3621295"/>
                <a:ext cx="548227" cy="276999"/>
              </a:xfrm>
              <a:prstGeom prst="rect">
                <a:avLst/>
              </a:prstGeom>
              <a:blipFill>
                <a:blip r:embed="rId6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D5EB10-0789-C441-956A-5874A3BF7006}"/>
                  </a:ext>
                </a:extLst>
              </p:cNvPr>
              <p:cNvSpPr txBox="1"/>
              <p:nvPr/>
            </p:nvSpPr>
            <p:spPr>
              <a:xfrm>
                <a:off x="9109232" y="3621294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&lt;8&gt;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D5EB10-0789-C441-956A-5874A3BF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232" y="3621294"/>
                <a:ext cx="548227" cy="276999"/>
              </a:xfrm>
              <a:prstGeom prst="rect">
                <a:avLst/>
              </a:prstGeom>
              <a:blipFill>
                <a:blip r:embed="rId7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42267-4F5E-D546-B7E9-5C81181AEC7A}"/>
                  </a:ext>
                </a:extLst>
              </p:cNvPr>
              <p:cNvSpPr txBox="1"/>
              <p:nvPr/>
            </p:nvSpPr>
            <p:spPr>
              <a:xfrm>
                <a:off x="7743587" y="3621293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&lt;7&gt;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D42267-4F5E-D546-B7E9-5C81181A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587" y="3621293"/>
                <a:ext cx="548227" cy="276999"/>
              </a:xfrm>
              <a:prstGeom prst="rect">
                <a:avLst/>
              </a:prstGeom>
              <a:blipFill>
                <a:blip r:embed="rId8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26F632-59A1-0E43-AF7C-213B25440F65}"/>
                  </a:ext>
                </a:extLst>
              </p:cNvPr>
              <p:cNvSpPr txBox="1"/>
              <p:nvPr/>
            </p:nvSpPr>
            <p:spPr>
              <a:xfrm>
                <a:off x="6894865" y="3621292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&lt;6&gt;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26F632-59A1-0E43-AF7C-213B25440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65" y="3621292"/>
                <a:ext cx="548227" cy="276999"/>
              </a:xfrm>
              <a:prstGeom prst="rect">
                <a:avLst/>
              </a:prstGeom>
              <a:blipFill>
                <a:blip r:embed="rId9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73ACEC-F996-8947-A8D7-AD4ACC106086}"/>
                  </a:ext>
                </a:extLst>
              </p:cNvPr>
              <p:cNvSpPr txBox="1"/>
              <p:nvPr/>
            </p:nvSpPr>
            <p:spPr>
              <a:xfrm>
                <a:off x="6172169" y="3621291"/>
                <a:ext cx="548227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73ACEC-F996-8947-A8D7-AD4ACC10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69" y="3621291"/>
                <a:ext cx="548227" cy="280077"/>
              </a:xfrm>
              <a:prstGeom prst="rect">
                <a:avLst/>
              </a:prstGeom>
              <a:blipFill>
                <a:blip r:embed="rId10"/>
                <a:stretch>
                  <a:fillRect l="-9091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583E66-7460-6D4B-A2A5-42519A7981BE}"/>
                  </a:ext>
                </a:extLst>
              </p:cNvPr>
              <p:cNvSpPr txBox="1"/>
              <p:nvPr/>
            </p:nvSpPr>
            <p:spPr>
              <a:xfrm>
                <a:off x="5570096" y="3618214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583E66-7460-6D4B-A2A5-42519A79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96" y="3618214"/>
                <a:ext cx="548227" cy="276999"/>
              </a:xfrm>
              <a:prstGeom prst="rect">
                <a:avLst/>
              </a:prstGeom>
              <a:blipFill>
                <a:blip r:embed="rId11"/>
                <a:stretch>
                  <a:fillRect l="-11364" t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60490F8-11C0-8D47-AD73-B71E33EF0EB5}"/>
              </a:ext>
            </a:extLst>
          </p:cNvPr>
          <p:cNvSpPr txBox="1"/>
          <p:nvPr/>
        </p:nvSpPr>
        <p:spPr>
          <a:xfrm>
            <a:off x="927224" y="3555599"/>
            <a:ext cx="226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Indices in vocabulary: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4A3761-87CE-AB4E-A349-CE34724088AA}"/>
              </a:ext>
            </a:extLst>
          </p:cNvPr>
          <p:cNvCxnSpPr>
            <a:cxnSpLocks/>
          </p:cNvCxnSpPr>
          <p:nvPr/>
        </p:nvCxnSpPr>
        <p:spPr>
          <a:xfrm flipH="1">
            <a:off x="7154455" y="4045363"/>
            <a:ext cx="1" cy="465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30D8AE-7DE8-034E-BADD-A5622C9F451B}"/>
              </a:ext>
            </a:extLst>
          </p:cNvPr>
          <p:cNvSpPr txBox="1"/>
          <p:nvPr/>
        </p:nvSpPr>
        <p:spPr>
          <a:xfrm>
            <a:off x="7024394" y="46364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00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0E3F-2999-F145-BE4F-2D559F30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One training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A8D1-315C-CA4A-8A5A-253AE7B3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D1AFF-8559-5449-BAE0-BD24A639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E6EE0-E9EE-954E-9D89-93916DA3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AEBA4-02AA-1B44-8CDE-2BC8E758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6FFEF-BBEC-7E4E-AFBE-383953373D96}"/>
              </a:ext>
            </a:extLst>
          </p:cNvPr>
          <p:cNvSpPr txBox="1"/>
          <p:nvPr/>
        </p:nvSpPr>
        <p:spPr>
          <a:xfrm>
            <a:off x="976746" y="1302654"/>
            <a:ext cx="3795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Sentence: On the wall I see a picture &lt;EOS&gt;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03B33D-B0FA-CC48-98EC-9C4FBF32AAE5}"/>
              </a:ext>
            </a:extLst>
          </p:cNvPr>
          <p:cNvGrpSpPr/>
          <p:nvPr/>
        </p:nvGrpSpPr>
        <p:grpSpPr>
          <a:xfrm>
            <a:off x="2221905" y="3478768"/>
            <a:ext cx="2995984" cy="1893865"/>
            <a:chOff x="2221905" y="3478768"/>
            <a:chExt cx="2995984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BD315C-07D7-F74C-8857-0AA81E8FBE81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15024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𝑂𝑛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BD315C-07D7-F74C-8857-0AA81E8FB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150246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681" r="-168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447DEB-5EB4-BB4C-8328-5BE905CF27FF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39F04F-18A1-5C49-A66D-2D72DEB5C1F2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39F04F-18A1-5C49-A66D-2D72DEB5C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660B69-D7EF-FB41-904C-F7003F0F1370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660B69-D7EF-FB41-904C-F7003F0F1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1765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BBAE95-ABC2-8840-A15C-3C88E54D08D3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>
            <a:xfrm>
              <a:off x="2221905" y="4334202"/>
              <a:ext cx="13714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E5A12B-6FFA-734F-AD61-A89742C333FA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5B6623-6F2F-BA4A-91C8-455C223A9B06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AD6A5D-922F-2348-AB6A-3348176DB817}"/>
              </a:ext>
            </a:extLst>
          </p:cNvPr>
          <p:cNvGrpSpPr/>
          <p:nvPr/>
        </p:nvGrpSpPr>
        <p:grpSpPr>
          <a:xfrm>
            <a:off x="7928718" y="3475125"/>
            <a:ext cx="3188939" cy="1897508"/>
            <a:chOff x="7928718" y="3475125"/>
            <a:chExt cx="3188939" cy="1897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7D3FE3A-48A0-0A4F-9C34-84243E4A5C78}"/>
                    </a:ext>
                  </a:extLst>
                </p:cNvPr>
                <p:cNvSpPr txBox="1"/>
                <p:nvPr/>
              </p:nvSpPr>
              <p:spPr>
                <a:xfrm>
                  <a:off x="9253621" y="5157189"/>
                  <a:ext cx="186403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&lt;8&gt;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𝑝𝑖𝑐𝑡𝑢𝑟𝑒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7D3FE3A-48A0-0A4F-9C34-84243E4A5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621" y="5157189"/>
                  <a:ext cx="1864036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680" r="-2041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BCDDBD-58F3-034B-AFC9-0C1AA97C1885}"/>
                </a:ext>
              </a:extLst>
            </p:cNvPr>
            <p:cNvSpPr/>
            <p:nvPr/>
          </p:nvSpPr>
          <p:spPr>
            <a:xfrm>
              <a:off x="9160725" y="4108968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7F6E563-5D8E-C043-84EB-E5319F9578B7}"/>
                    </a:ext>
                  </a:extLst>
                </p:cNvPr>
                <p:cNvSpPr txBox="1"/>
                <p:nvPr/>
              </p:nvSpPr>
              <p:spPr>
                <a:xfrm>
                  <a:off x="9270558" y="4215332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&lt;8&gt;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7F6E563-5D8E-C043-84EB-E5319F957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558" y="4215332"/>
                  <a:ext cx="41896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8C05A-ABD6-C548-8E96-9D571E841FE9}"/>
                    </a:ext>
                  </a:extLst>
                </p:cNvPr>
                <p:cNvSpPr txBox="1"/>
                <p:nvPr/>
              </p:nvSpPr>
              <p:spPr>
                <a:xfrm>
                  <a:off x="9253622" y="3475125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&lt;8&gt;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8C05A-ABD6-C548-8E96-9D571E841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622" y="3475125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824" t="-22222" r="-294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C38876-A3CA-494E-B4FA-792AA978ECE4}"/>
                </a:ext>
              </a:extLst>
            </p:cNvPr>
            <p:cNvCxnSpPr>
              <a:endCxn id="25" idx="1"/>
            </p:cNvCxnSpPr>
            <p:nvPr/>
          </p:nvCxnSpPr>
          <p:spPr>
            <a:xfrm>
              <a:off x="8827304" y="4323054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65DE206-D60C-7947-9271-BDB592348982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9494552" y="3754090"/>
              <a:ext cx="2" cy="3548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F8B077-5D1D-2247-B970-CE6EDFD0AE7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494553" y="4537140"/>
              <a:ext cx="1" cy="336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4CC678-6099-B246-B368-74E1DBF7E98C}"/>
                </a:ext>
              </a:extLst>
            </p:cNvPr>
            <p:cNvSpPr txBox="1"/>
            <p:nvPr/>
          </p:nvSpPr>
          <p:spPr>
            <a:xfrm>
              <a:off x="7928718" y="411647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59B1C97-7770-ED47-B3D7-B72F6DD11A06}"/>
              </a:ext>
            </a:extLst>
          </p:cNvPr>
          <p:cNvSpPr txBox="1"/>
          <p:nvPr/>
        </p:nvSpPr>
        <p:spPr>
          <a:xfrm>
            <a:off x="5564036" y="1290815"/>
            <a:ext cx="1959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Vocabulary size = 10k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0C9BD9-A11A-334F-9C62-98D1B98A3E6F}"/>
                  </a:ext>
                </a:extLst>
              </p:cNvPr>
              <p:cNvSpPr/>
              <p:nvPr/>
            </p:nvSpPr>
            <p:spPr>
              <a:xfrm>
                <a:off x="7676370" y="1011704"/>
                <a:ext cx="934230" cy="943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0C9BD9-A11A-334F-9C62-98D1B98A3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370" y="1011704"/>
                <a:ext cx="934230" cy="943207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D270CA9-9DEB-6049-9FBD-7DDC5C6ED0AF}"/>
              </a:ext>
            </a:extLst>
          </p:cNvPr>
          <p:cNvGrpSpPr/>
          <p:nvPr/>
        </p:nvGrpSpPr>
        <p:grpSpPr>
          <a:xfrm>
            <a:off x="440020" y="3478768"/>
            <a:ext cx="1835454" cy="1895390"/>
            <a:chOff x="440020" y="3478768"/>
            <a:chExt cx="1835454" cy="189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A7B28E-ACB1-0A41-8A80-5AFCDF25DD6F}"/>
                    </a:ext>
                  </a:extLst>
                </p:cNvPr>
                <p:cNvSpPr txBox="1"/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A7B28E-ACB1-0A41-8A80-5AFCDF25D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085" r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814CE7-D83A-7C47-9C5B-A2CD4F20D7FA}"/>
                </a:ext>
              </a:extLst>
            </p:cNvPr>
            <p:cNvSpPr/>
            <p:nvPr/>
          </p:nvSpPr>
          <p:spPr>
            <a:xfrm>
              <a:off x="1554248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C93230-88BB-7B46-8E62-5F5E507DEAAC}"/>
                    </a:ext>
                  </a:extLst>
                </p:cNvPr>
                <p:cNvSpPr txBox="1"/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C93230-88BB-7B46-8E62-5F5E507DE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606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051C4-35B2-CB46-BBF3-466AD15A5791}"/>
                    </a:ext>
                  </a:extLst>
                </p:cNvPr>
                <p:cNvSpPr txBox="1"/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051C4-35B2-CB46-BBF3-466AD15A57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2121" t="-22222" r="-303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8465CC-74F9-F54F-8A48-7043FB265250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1220827" y="4334202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7BB770-08A1-5C46-A805-764E500DC3A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888077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63169BF-5E81-6F47-9D94-F60E2B5430B0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1888077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5FF7B52-FE1A-7346-A10B-A7B7EDAB9487}"/>
                    </a:ext>
                  </a:extLst>
                </p:cNvPr>
                <p:cNvSpPr txBox="1"/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5FF7B52-FE1A-7346-A10B-A7B7EDAB9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3333"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50CC70-4A29-1E44-B539-3AC886922F07}"/>
                  </a:ext>
                </a:extLst>
              </p:cNvPr>
              <p:cNvSpPr txBox="1"/>
              <p:nvPr/>
            </p:nvSpPr>
            <p:spPr>
              <a:xfrm>
                <a:off x="440020" y="2154629"/>
                <a:ext cx="1514004" cy="1109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50CC70-4A29-1E44-B539-3AC88692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0" y="2154629"/>
                <a:ext cx="1514004" cy="1109406"/>
              </a:xfrm>
              <a:prstGeom prst="rect">
                <a:avLst/>
              </a:prstGeom>
              <a:blipFill>
                <a:blip r:embed="rId15"/>
                <a:stretch>
                  <a:fillRect l="-2500"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CBE9F5-D029-2340-A958-8C052ABEC184}"/>
                  </a:ext>
                </a:extLst>
              </p:cNvPr>
              <p:cNvSpPr txBox="1"/>
              <p:nvPr/>
            </p:nvSpPr>
            <p:spPr>
              <a:xfrm>
                <a:off x="2000834" y="2174926"/>
                <a:ext cx="881716" cy="1065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CBE9F5-D029-2340-A958-8C052ABEC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34" y="2174926"/>
                <a:ext cx="881716" cy="1065163"/>
              </a:xfrm>
              <a:prstGeom prst="rect">
                <a:avLst/>
              </a:prstGeom>
              <a:blipFill>
                <a:blip r:embed="rId16"/>
                <a:stretch>
                  <a:fillRect l="-4286" r="-4286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E6A84F-47C3-774B-97D5-316DC4581A96}"/>
                  </a:ext>
                </a:extLst>
              </p:cNvPr>
              <p:cNvSpPr txBox="1"/>
              <p:nvPr/>
            </p:nvSpPr>
            <p:spPr>
              <a:xfrm>
                <a:off x="504005" y="5716851"/>
                <a:ext cx="2584361" cy="539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=1,…,10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&lt;1&gt;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E6A84F-47C3-774B-97D5-316DC4581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5" y="5716851"/>
                <a:ext cx="2584361" cy="539315"/>
              </a:xfrm>
              <a:prstGeom prst="rect">
                <a:avLst/>
              </a:prstGeom>
              <a:blipFill>
                <a:blip r:embed="rId17"/>
                <a:stretch>
                  <a:fillRect l="-980" t="-138636" r="-1961" b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26E11-05AB-2742-A381-800C997F65B2}"/>
                  </a:ext>
                </a:extLst>
              </p:cNvPr>
              <p:cNvSpPr txBox="1"/>
              <p:nvPr/>
            </p:nvSpPr>
            <p:spPr>
              <a:xfrm>
                <a:off x="3383933" y="5827203"/>
                <a:ext cx="17399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826E11-05AB-2742-A381-800C997F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33" y="5827203"/>
                <a:ext cx="1739964" cy="215444"/>
              </a:xfrm>
              <a:prstGeom prst="rect">
                <a:avLst/>
              </a:prstGeom>
              <a:blipFill>
                <a:blip r:embed="rId18"/>
                <a:stretch>
                  <a:fillRect l="-1449" t="-2222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E24676B3-147E-BF42-9E50-326DD09654AB}"/>
              </a:ext>
            </a:extLst>
          </p:cNvPr>
          <p:cNvSpPr txBox="1"/>
          <p:nvPr/>
        </p:nvSpPr>
        <p:spPr>
          <a:xfrm>
            <a:off x="399878" y="1796760"/>
            <a:ext cx="782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6C15C2-64D2-014D-8BC2-1D201C955957}"/>
                  </a:ext>
                </a:extLst>
              </p:cNvPr>
              <p:cNvSpPr txBox="1"/>
              <p:nvPr/>
            </p:nvSpPr>
            <p:spPr>
              <a:xfrm>
                <a:off x="3496913" y="2151557"/>
                <a:ext cx="1797608" cy="1085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6C15C2-64D2-014D-8BC2-1D201C95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13" y="2151557"/>
                <a:ext cx="1797608" cy="1085682"/>
              </a:xfrm>
              <a:prstGeom prst="rect">
                <a:avLst/>
              </a:prstGeom>
              <a:blipFill>
                <a:blip r:embed="rId19"/>
                <a:stretch>
                  <a:fillRect l="-1399" r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813F68D-F7CE-704A-9FDA-FDEB91492C56}"/>
              </a:ext>
            </a:extLst>
          </p:cNvPr>
          <p:cNvGrpSpPr/>
          <p:nvPr/>
        </p:nvGrpSpPr>
        <p:grpSpPr>
          <a:xfrm>
            <a:off x="4278412" y="3475125"/>
            <a:ext cx="3032147" cy="1893865"/>
            <a:chOff x="2221905" y="3478768"/>
            <a:chExt cx="3032147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AA1CA32-6D45-DE46-B33A-844EA9E3FE90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153862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AA1CA32-6D45-DE46-B33A-844EA9E3F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1538626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813" r="-162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E41F2BD-FFEB-D043-B5DB-B4ED31CEA5D5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9E736C-8C5E-3D4C-B743-D5E85C9AF15E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9E736C-8C5E-3D4C-B743-D5E85C9AF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5783DC-E0E1-5444-9187-6F530EED2168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05783DC-E0E1-5444-9187-6F530EED2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8571" t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6D050A5-15C4-3344-B7D0-9C5CA82578ED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2221905" y="4334202"/>
              <a:ext cx="13714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05497B7-5A24-9E42-92B1-879D5EECEE61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03F997-C47E-5342-8E34-F8E729BF5DFF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5C1BC1-C536-D04C-BB7A-E15124A874FE}"/>
                  </a:ext>
                </a:extLst>
              </p:cNvPr>
              <p:cNvSpPr txBox="1"/>
              <p:nvPr/>
            </p:nvSpPr>
            <p:spPr>
              <a:xfrm>
                <a:off x="5512951" y="2147992"/>
                <a:ext cx="2101344" cy="1085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5C1BC1-C536-D04C-BB7A-E15124A87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51" y="2147992"/>
                <a:ext cx="2101344" cy="1085682"/>
              </a:xfrm>
              <a:prstGeom prst="rect">
                <a:avLst/>
              </a:prstGeom>
              <a:blipFill>
                <a:blip r:embed="rId23"/>
                <a:stretch>
                  <a:fillRect l="-1198" r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D19FD-9E66-4B43-8A72-78E50D8D5EEE}"/>
                  </a:ext>
                </a:extLst>
              </p:cNvPr>
              <p:cNvSpPr txBox="1"/>
              <p:nvPr/>
            </p:nvSpPr>
            <p:spPr>
              <a:xfrm>
                <a:off x="9160725" y="2154629"/>
                <a:ext cx="2968185" cy="1085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&lt;8&gt;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𝐸𝑂𝑆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D19FD-9E66-4B43-8A72-78E50D8D5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725" y="2154629"/>
                <a:ext cx="2968185" cy="1085682"/>
              </a:xfrm>
              <a:prstGeom prst="rect">
                <a:avLst/>
              </a:prstGeom>
              <a:blipFill>
                <a:blip r:embed="rId24"/>
                <a:stretch>
                  <a:fillRect l="-851" r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2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8" grpId="0"/>
      <p:bldP spid="62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D89-53F0-CB4E-A0AC-2F9578C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343"/>
            <a:ext cx="10515600" cy="9649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Compute sentence probability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00F24-4CBB-C44C-99ED-FB2BDED6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4E3B-B39D-4540-B6E1-66151C99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68CD-A042-9D43-9E87-35DAB17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3D15C-9E0C-9A45-978F-1415B928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2DF5E-AB37-B44B-9977-90ABDC52FD59}"/>
                  </a:ext>
                </a:extLst>
              </p:cNvPr>
              <p:cNvSpPr txBox="1"/>
              <p:nvPr/>
            </p:nvSpPr>
            <p:spPr>
              <a:xfrm>
                <a:off x="838200" y="1503103"/>
                <a:ext cx="753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trained model, and a new sentence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&lt;2&gt;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&lt;3&gt;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</a:t>
                </a:r>
                <a:r>
                  <a:rPr lang="en-US" i="1" dirty="0"/>
                  <a:t>I</a:t>
                </a:r>
                <a:r>
                  <a:rPr lang="en-US" dirty="0"/>
                  <a:t>, </a:t>
                </a:r>
                <a:r>
                  <a:rPr lang="en-US" i="1" dirty="0"/>
                  <a:t>love</a:t>
                </a:r>
                <a:r>
                  <a:rPr lang="en-US" dirty="0"/>
                  <a:t>, </a:t>
                </a:r>
                <a:r>
                  <a:rPr lang="en-US" i="1" dirty="0"/>
                  <a:t>you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2DF5E-AB37-B44B-9977-90ABDC52F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3103"/>
                <a:ext cx="7530138" cy="369332"/>
              </a:xfrm>
              <a:prstGeom prst="rect">
                <a:avLst/>
              </a:prstGeom>
              <a:blipFill>
                <a:blip r:embed="rId4"/>
                <a:stretch>
                  <a:fillRect l="-67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E76E95A-5A99-4048-9004-41A69672F38B}"/>
              </a:ext>
            </a:extLst>
          </p:cNvPr>
          <p:cNvGrpSpPr/>
          <p:nvPr/>
        </p:nvGrpSpPr>
        <p:grpSpPr>
          <a:xfrm>
            <a:off x="2034671" y="3740403"/>
            <a:ext cx="2605224" cy="1893865"/>
            <a:chOff x="2150743" y="3478768"/>
            <a:chExt cx="2605224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199DBB-E025-9F4F-BAC5-DC9E9B1EA59A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104054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3199DBB-E025-9F4F-BAC5-DC9E9B1EA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104054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41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DB5AF-1CC5-BC44-84DB-201BCEB78CCB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7DC5E-2C7E-9F44-9942-BEB397B0DCCB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7DC5E-2C7E-9F44-9942-BEB397B0D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FB4E24-8BE2-3740-96BD-8BC8A816B241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FB4E24-8BE2-3740-96BD-8BC8A816B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4B9107-B350-5F4B-BC94-23B1A8A7620A}"/>
                </a:ext>
              </a:extLst>
            </p:cNvPr>
            <p:cNvCxnSpPr>
              <a:cxnSpLocks/>
              <a:stCxn id="19" idx="3"/>
              <a:endCxn id="11" idx="1"/>
            </p:cNvCxnSpPr>
            <p:nvPr/>
          </p:nvCxnSpPr>
          <p:spPr>
            <a:xfrm>
              <a:off x="2150743" y="4334202"/>
              <a:ext cx="14425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D0682A-E7B7-A745-82A2-B0BC20D25F3A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1FD6FA7-74CC-2146-AF3B-E1E58C062487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82B8E-A09C-2444-8D78-578AF68F21CE}"/>
              </a:ext>
            </a:extLst>
          </p:cNvPr>
          <p:cNvGrpSpPr/>
          <p:nvPr/>
        </p:nvGrpSpPr>
        <p:grpSpPr>
          <a:xfrm>
            <a:off x="252786" y="3740403"/>
            <a:ext cx="1835454" cy="1895390"/>
            <a:chOff x="440020" y="3478768"/>
            <a:chExt cx="1835454" cy="189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4E87E4-F5CA-3247-8C2A-964BF23AC5EF}"/>
                    </a:ext>
                  </a:extLst>
                </p:cNvPr>
                <p:cNvSpPr txBox="1"/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4E87E4-F5CA-3247-8C2A-964BF23AC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639" r="-327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7C03F0-DD06-B045-9CD4-8421494C765D}"/>
                </a:ext>
              </a:extLst>
            </p:cNvPr>
            <p:cNvSpPr/>
            <p:nvPr/>
          </p:nvSpPr>
          <p:spPr>
            <a:xfrm>
              <a:off x="1554248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E5C3900-B04B-3E42-9039-0A02F63570CA}"/>
                    </a:ext>
                  </a:extLst>
                </p:cNvPr>
                <p:cNvSpPr txBox="1"/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E5C3900-B04B-3E42-9039-0A02F6357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26F75F7-CC2C-6640-9A6D-9B9170E8CB63}"/>
                    </a:ext>
                  </a:extLst>
                </p:cNvPr>
                <p:cNvSpPr txBox="1"/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26F75F7-CC2C-6640-9A6D-9B9170E8C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824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7E6500-6962-2B45-958A-908F98207636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1220827" y="4334202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7DCD5D-4C52-7B49-95AC-69612A126040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1888077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BC2564-7FDB-AE43-893A-9C7070E47AD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888077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72787A-EF06-1E4E-A0BD-AAE5C5442479}"/>
                    </a:ext>
                  </a:extLst>
                </p:cNvPr>
                <p:cNvSpPr txBox="1"/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72787A-EF06-1E4E-A0BD-AAE5C5442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667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48A2B-E9C2-234A-B1D0-A7878A0E22DE}"/>
              </a:ext>
            </a:extLst>
          </p:cNvPr>
          <p:cNvGrpSpPr/>
          <p:nvPr/>
        </p:nvGrpSpPr>
        <p:grpSpPr>
          <a:xfrm>
            <a:off x="4144909" y="3736760"/>
            <a:ext cx="2499757" cy="1893865"/>
            <a:chOff x="2256210" y="3478768"/>
            <a:chExt cx="2499757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E7549E-0504-F247-924A-EC526FE5926A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104054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E7549E-0504-F247-924A-EC526FE59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104054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205" r="-120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2351D3-3F5A-3C40-8BCA-C832BD1DAB1B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00519F-63F1-2641-BCD3-6C29C6E8ED98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00519F-63F1-2641-BCD3-6C29C6E8E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78ED82-5AC4-9944-BA03-C10CC9552158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78ED82-5AC4-9944-BA03-C10CC9552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A6F997B-3373-4C41-9CE9-F2105B38EAAC}"/>
                </a:ext>
              </a:extLst>
            </p:cNvPr>
            <p:cNvCxnSpPr>
              <a:cxnSpLocks/>
              <a:stCxn id="11" idx="3"/>
              <a:endCxn id="28" idx="1"/>
            </p:cNvCxnSpPr>
            <p:nvPr/>
          </p:nvCxnSpPr>
          <p:spPr>
            <a:xfrm flipV="1">
              <a:off x="2256210" y="4334202"/>
              <a:ext cx="1337114" cy="3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D0F9005-8F1B-9F40-A8D6-A9F6EB0FF226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B1BF0C-7034-024D-B307-07C3586F493D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EA7D05E-0845-184E-9A27-251C54052CB6}"/>
              </a:ext>
            </a:extLst>
          </p:cNvPr>
          <p:cNvSpPr txBox="1"/>
          <p:nvPr/>
        </p:nvSpPr>
        <p:spPr>
          <a:xfrm>
            <a:off x="92663" y="2236876"/>
            <a:ext cx="107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0BFA67-8E3F-3F48-B927-AE301CE27DD4}"/>
                  </a:ext>
                </a:extLst>
              </p:cNvPr>
              <p:cNvSpPr txBox="1"/>
              <p:nvPr/>
            </p:nvSpPr>
            <p:spPr>
              <a:xfrm>
                <a:off x="1399029" y="2341623"/>
                <a:ext cx="6874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0BFA67-8E3F-3F48-B927-AE301CE2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29" y="2341623"/>
                <a:ext cx="687432" cy="215444"/>
              </a:xfrm>
              <a:prstGeom prst="rect">
                <a:avLst/>
              </a:prstGeom>
              <a:blipFill>
                <a:blip r:embed="rId15"/>
                <a:stretch>
                  <a:fillRect l="-3636" r="-727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A9B095-3726-9D4F-B7F6-C279AFA2F830}"/>
                  </a:ext>
                </a:extLst>
              </p:cNvPr>
              <p:cNvSpPr txBox="1"/>
              <p:nvPr/>
            </p:nvSpPr>
            <p:spPr>
              <a:xfrm>
                <a:off x="2433174" y="2341622"/>
                <a:ext cx="11284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A9B095-3726-9D4F-B7F6-C279AFA2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174" y="2341622"/>
                <a:ext cx="1128449" cy="215444"/>
              </a:xfrm>
              <a:prstGeom prst="rect">
                <a:avLst/>
              </a:prstGeom>
              <a:blipFill>
                <a:blip r:embed="rId16"/>
                <a:stretch>
                  <a:fillRect l="-4545" r="-568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2AA392-5D72-F849-AD0A-6F5D7FCE34E0}"/>
                  </a:ext>
                </a:extLst>
              </p:cNvPr>
              <p:cNvSpPr txBox="1"/>
              <p:nvPr/>
            </p:nvSpPr>
            <p:spPr>
              <a:xfrm>
                <a:off x="4020560" y="2341622"/>
                <a:ext cx="15801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2AA392-5D72-F849-AD0A-6F5D7FCE3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60" y="2341622"/>
                <a:ext cx="1580176" cy="215444"/>
              </a:xfrm>
              <a:prstGeom prst="rect">
                <a:avLst/>
              </a:prstGeom>
              <a:blipFill>
                <a:blip r:embed="rId17"/>
                <a:stretch>
                  <a:fillRect l="-2400" r="-32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428198-8FEE-5F4D-9567-4CB22D2EFF82}"/>
                  </a:ext>
                </a:extLst>
              </p:cNvPr>
              <p:cNvSpPr txBox="1"/>
              <p:nvPr/>
            </p:nvSpPr>
            <p:spPr>
              <a:xfrm>
                <a:off x="7084269" y="2960571"/>
                <a:ext cx="45284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𝑠𝑒𝑛𝑡𝑒𝑛𝑐𝑒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428198-8FEE-5F4D-9567-4CB22D2EF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269" y="2960571"/>
                <a:ext cx="4528419" cy="215444"/>
              </a:xfrm>
              <a:prstGeom prst="rect">
                <a:avLst/>
              </a:prstGeom>
              <a:blipFill>
                <a:blip r:embed="rId18"/>
                <a:stretch>
                  <a:fillRect l="-280" r="-84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0DD68FD-09C2-A44A-B936-4EBD47EAE2E7}"/>
              </a:ext>
            </a:extLst>
          </p:cNvPr>
          <p:cNvSpPr txBox="1"/>
          <p:nvPr/>
        </p:nvSpPr>
        <p:spPr>
          <a:xfrm>
            <a:off x="7037249" y="3520990"/>
            <a:ext cx="538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language model should give the highest sentence probability on unseen test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D2E4D9-22ED-6543-AC0B-0BA13BE01679}"/>
              </a:ext>
            </a:extLst>
          </p:cNvPr>
          <p:cNvSpPr txBox="1"/>
          <p:nvPr/>
        </p:nvSpPr>
        <p:spPr>
          <a:xfrm>
            <a:off x="7084269" y="4385883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metric: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0734C0-C25E-8542-9A9A-12E23BE1682D}"/>
                  </a:ext>
                </a:extLst>
              </p:cNvPr>
              <p:cNvSpPr txBox="1"/>
              <p:nvPr/>
            </p:nvSpPr>
            <p:spPr>
              <a:xfrm>
                <a:off x="7088800" y="4946622"/>
                <a:ext cx="175753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0734C0-C25E-8542-9A9A-12E23BE16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800" y="4946622"/>
                <a:ext cx="1757532" cy="818366"/>
              </a:xfrm>
              <a:prstGeom prst="rect">
                <a:avLst/>
              </a:prstGeom>
              <a:blipFill>
                <a:blip r:embed="rId19"/>
                <a:stretch>
                  <a:fillRect l="-2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541AD53-C7E0-6447-95ED-EBF0B4109CDD}"/>
              </a:ext>
            </a:extLst>
          </p:cNvPr>
          <p:cNvSpPr txBox="1"/>
          <p:nvPr/>
        </p:nvSpPr>
        <p:spPr>
          <a:xfrm>
            <a:off x="9078027" y="5171139"/>
            <a:ext cx="295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is the number of words in </a:t>
            </a:r>
            <a:r>
              <a:rPr lang="en-US" i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34C912-BE84-584E-8636-2E8F373FFBA5}"/>
              </a:ext>
            </a:extLst>
          </p:cNvPr>
          <p:cNvSpPr txBox="1"/>
          <p:nvPr/>
        </p:nvSpPr>
        <p:spPr>
          <a:xfrm>
            <a:off x="7037249" y="5868016"/>
            <a:ext cx="455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Maximizing probability = minimizing perplexity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26220E-B204-504E-A0D5-B3E61ED43FCA}"/>
              </a:ext>
            </a:extLst>
          </p:cNvPr>
          <p:cNvGrpSpPr/>
          <p:nvPr/>
        </p:nvGrpSpPr>
        <p:grpSpPr>
          <a:xfrm>
            <a:off x="380536" y="3113478"/>
            <a:ext cx="970650" cy="1036438"/>
            <a:chOff x="1156568" y="3113478"/>
            <a:chExt cx="970650" cy="1036438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D8937737-575E-5045-AE32-64009DDEF143}"/>
                </a:ext>
              </a:extLst>
            </p:cNvPr>
            <p:cNvSpPr/>
            <p:nvPr/>
          </p:nvSpPr>
          <p:spPr>
            <a:xfrm>
              <a:off x="1915493" y="3180472"/>
              <a:ext cx="211725" cy="942317"/>
            </a:xfrm>
            <a:prstGeom prst="rightBrace">
              <a:avLst>
                <a:gd name="adj1" fmla="val 8333"/>
                <a:gd name="adj2" fmla="val 685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E72195B-8230-1B43-BC7C-C97A004CCAF6}"/>
                    </a:ext>
                  </a:extLst>
                </p:cNvPr>
                <p:cNvSpPr txBox="1"/>
                <p:nvPr/>
              </p:nvSpPr>
              <p:spPr>
                <a:xfrm>
                  <a:off x="1156568" y="3113478"/>
                  <a:ext cx="711092" cy="1036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𝑧𝑜𝑜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E72195B-8230-1B43-BC7C-C97A004CC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568" y="3113478"/>
                  <a:ext cx="711092" cy="1036438"/>
                </a:xfrm>
                <a:prstGeom prst="rect">
                  <a:avLst/>
                </a:prstGeom>
                <a:blipFill>
                  <a:blip r:embed="rId20"/>
                  <a:stretch>
                    <a:fillRect t="-1205" b="-60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9E4F11-7D71-6C4E-9EB6-E804FE6D2A27}"/>
                  </a:ext>
                </a:extLst>
              </p:cNvPr>
              <p:cNvSpPr txBox="1"/>
              <p:nvPr/>
            </p:nvSpPr>
            <p:spPr>
              <a:xfrm>
                <a:off x="2429856" y="3113478"/>
                <a:ext cx="901144" cy="103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𝑙𝑜𝑣𝑒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9E4F11-7D71-6C4E-9EB6-E804FE6D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56" y="3113478"/>
                <a:ext cx="901144" cy="1036438"/>
              </a:xfrm>
              <a:prstGeom prst="rect">
                <a:avLst/>
              </a:prstGeom>
              <a:blipFill>
                <a:blip r:embed="rId21"/>
                <a:stretch>
                  <a:fillRect t="-1205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DBC8CB-0B16-4C40-8B4E-D56141D9D008}"/>
                  </a:ext>
                </a:extLst>
              </p:cNvPr>
              <p:cNvSpPr txBox="1"/>
              <p:nvPr/>
            </p:nvSpPr>
            <p:spPr>
              <a:xfrm>
                <a:off x="4285262" y="3117290"/>
                <a:ext cx="1245533" cy="103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𝑙𝑜𝑣𝑒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𝑦𝑜𝑢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𝑙𝑜𝑣𝑒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𝑙𝑜𝑣𝑒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DBC8CB-0B16-4C40-8B4E-D56141D9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262" y="3117290"/>
                <a:ext cx="1245533" cy="1036438"/>
              </a:xfrm>
              <a:prstGeom prst="rect">
                <a:avLst/>
              </a:prstGeom>
              <a:blipFill>
                <a:blip r:embed="rId22"/>
                <a:stretch>
                  <a:fillRect t="-241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6C581E4-0694-6C40-8982-240A5D894E1C}"/>
              </a:ext>
            </a:extLst>
          </p:cNvPr>
          <p:cNvSpPr/>
          <p:nvPr/>
        </p:nvSpPr>
        <p:spPr>
          <a:xfrm>
            <a:off x="380536" y="3520990"/>
            <a:ext cx="711092" cy="21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9B41495-FA47-AF4A-A2B0-2415699BB531}"/>
              </a:ext>
            </a:extLst>
          </p:cNvPr>
          <p:cNvSpPr/>
          <p:nvPr/>
        </p:nvSpPr>
        <p:spPr>
          <a:xfrm>
            <a:off x="2502094" y="3512546"/>
            <a:ext cx="750238" cy="224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4CF7E0-C357-294C-BAC7-D656FA1D9E29}"/>
              </a:ext>
            </a:extLst>
          </p:cNvPr>
          <p:cNvSpPr/>
          <p:nvPr/>
        </p:nvSpPr>
        <p:spPr>
          <a:xfrm>
            <a:off x="4333587" y="3520990"/>
            <a:ext cx="1148435" cy="215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37277C-56C4-A546-850D-B0BD06E9325E}"/>
              </a:ext>
            </a:extLst>
          </p:cNvPr>
          <p:cNvCxnSpPr/>
          <p:nvPr/>
        </p:nvCxnSpPr>
        <p:spPr>
          <a:xfrm>
            <a:off x="7084269" y="3275635"/>
            <a:ext cx="452841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7A40BD8-D145-EF4A-B3E9-B0F510BDB720}"/>
              </a:ext>
            </a:extLst>
          </p:cNvPr>
          <p:cNvSpPr txBox="1"/>
          <p:nvPr/>
        </p:nvSpPr>
        <p:spPr>
          <a:xfrm>
            <a:off x="7022009" y="2156914"/>
            <a:ext cx="488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Chain rule of probability: </a:t>
            </a:r>
            <a:r>
              <a:rPr lang="en-US" sz="1600" dirty="0"/>
              <a:t>the joint probability of a sentence = product of all conditional probabilities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51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9" grpId="0"/>
      <p:bldP spid="50" grpId="0" animBg="1"/>
      <p:bldP spid="51" grpId="0" animBg="1"/>
      <p:bldP spid="52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CF30-8D91-1943-B2EB-4FB15447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3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Application of language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D073-7C82-B14D-B120-3BD5FF11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8A4B9-07F8-0549-9D32-42FDA0DC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0BE1-CD9A-1741-8ED2-78006A9B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FA0FB-F568-6842-BF3D-A01E45C2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B58B3-5548-2A49-A9A5-6A025D41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0" y="1892447"/>
            <a:ext cx="6120912" cy="3253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7A5BD-6F88-D843-B990-F998212E81CD}"/>
              </a:ext>
            </a:extLst>
          </p:cNvPr>
          <p:cNvSpPr txBox="1"/>
          <p:nvPr/>
        </p:nvSpPr>
        <p:spPr>
          <a:xfrm>
            <a:off x="6751675" y="1892447"/>
            <a:ext cx="391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I’d like to have some apple and /</a:t>
            </a:r>
            <a:r>
              <a:rPr lang="en-US" dirty="0" err="1">
                <a:solidFill>
                  <a:srgbClr val="FF0000"/>
                </a:solidFill>
              </a:rPr>
              <a:t>pe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ə</a:t>
            </a:r>
            <a:r>
              <a:rPr lang="en-US" dirty="0">
                <a:solidFill>
                  <a:srgbClr val="FF0000"/>
                </a:solidFill>
              </a:rPr>
              <a:t>)r</a:t>
            </a:r>
            <a:r>
              <a:rPr lang="en-US" dirty="0"/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AA4C4-228A-674D-9562-BEF5F0F1B5EA}"/>
              </a:ext>
            </a:extLst>
          </p:cNvPr>
          <p:cNvSpPr txBox="1"/>
          <p:nvPr/>
        </p:nvSpPr>
        <p:spPr>
          <a:xfrm>
            <a:off x="6751675" y="2811725"/>
            <a:ext cx="222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 gives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F14CAA-33B3-0B4D-8FEC-D6A46FACA174}"/>
                  </a:ext>
                </a:extLst>
              </p:cNvPr>
              <p:cNvSpPr txBox="1"/>
              <p:nvPr/>
            </p:nvSpPr>
            <p:spPr>
              <a:xfrm>
                <a:off x="8986764" y="2636677"/>
                <a:ext cx="3205236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𝑝𝑒𝑎𝑟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𝑎𝑝𝑝𝑙𝑒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𝑎𝑛𝑑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𝑝𝑎𝑖𝑟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𝑎𝑝𝑝𝑙𝑒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𝑎𝑛𝑑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F14CAA-33B3-0B4D-8FEC-D6A46FACA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764" y="2636677"/>
                <a:ext cx="3205236" cy="719428"/>
              </a:xfrm>
              <a:prstGeom prst="rect">
                <a:avLst/>
              </a:prstGeom>
              <a:blipFill>
                <a:blip r:embed="rId5"/>
                <a:stretch>
                  <a:fillRect l="-41270" t="-226316" b="-3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01902EA-CD5F-F847-83A8-E789F43F1211}"/>
              </a:ext>
            </a:extLst>
          </p:cNvPr>
          <p:cNvSpPr txBox="1"/>
          <p:nvPr/>
        </p:nvSpPr>
        <p:spPr>
          <a:xfrm>
            <a:off x="8974207" y="3598991"/>
            <a:ext cx="31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“pear” is more likely than “pair”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6DD29-9BC9-3843-90ED-2F356609A790}"/>
              </a:ext>
            </a:extLst>
          </p:cNvPr>
          <p:cNvSpPr txBox="1"/>
          <p:nvPr/>
        </p:nvSpPr>
        <p:spPr>
          <a:xfrm>
            <a:off x="6817151" y="4448584"/>
            <a:ext cx="338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S1: On the wall I see a /</a:t>
            </a:r>
            <a:r>
              <a:rPr lang="en-US" dirty="0">
                <a:solidFill>
                  <a:srgbClr val="FF0000"/>
                </a:solidFill>
              </a:rPr>
              <a:t>ˈ</a:t>
            </a:r>
            <a:r>
              <a:rPr lang="en-US" dirty="0" err="1">
                <a:solidFill>
                  <a:srgbClr val="FF0000"/>
                </a:solidFill>
              </a:rPr>
              <a:t>pikCHər</a:t>
            </a:r>
            <a:r>
              <a:rPr lang="en-US" dirty="0"/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DA455-FCF3-934C-80D9-BCC7BC052039}"/>
              </a:ext>
            </a:extLst>
          </p:cNvPr>
          <p:cNvSpPr txBox="1"/>
          <p:nvPr/>
        </p:nvSpPr>
        <p:spPr>
          <a:xfrm>
            <a:off x="6817151" y="4993849"/>
            <a:ext cx="31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S2: On the wall I see a /</a:t>
            </a:r>
            <a:r>
              <a:rPr lang="en-US" dirty="0">
                <a:solidFill>
                  <a:srgbClr val="FF0000"/>
                </a:solidFill>
              </a:rPr>
              <a:t>ˈ</a:t>
            </a:r>
            <a:r>
              <a:rPr lang="en-US" dirty="0" err="1">
                <a:solidFill>
                  <a:srgbClr val="FF0000"/>
                </a:solidFill>
              </a:rPr>
              <a:t>piCHər</a:t>
            </a:r>
            <a:r>
              <a:rPr lang="en-US" dirty="0"/>
              <a:t>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149DD-E76F-CA4D-9DB8-91876AC0D526}"/>
              </a:ext>
            </a:extLst>
          </p:cNvPr>
          <p:cNvSpPr txBox="1"/>
          <p:nvPr/>
        </p:nvSpPr>
        <p:spPr>
          <a:xfrm>
            <a:off x="8478210" y="5569084"/>
            <a:ext cx="371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“picture” is more likely than “pitcher”</a:t>
            </a:r>
          </a:p>
        </p:txBody>
      </p:sp>
    </p:spTree>
    <p:extLst>
      <p:ext uri="{BB962C8B-B14F-4D97-AF65-F5344CB8AC3E}">
        <p14:creationId xmlns:p14="http://schemas.microsoft.com/office/powerpoint/2010/main" val="231840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D9D8-057A-DB47-8163-9676B9E3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120631"/>
            <a:ext cx="10515600" cy="1139068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-gram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346F2-5E18-DC4D-BD3C-7394756E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BD193-13C5-4C44-99BC-C514B4C4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9978D-DF9C-7A43-A7B6-D6D690CB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A2611-078C-F849-B2E3-05671FF7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22B02-515B-EA41-93A4-B3D913596177}"/>
              </a:ext>
            </a:extLst>
          </p:cNvPr>
          <p:cNvSpPr txBox="1"/>
          <p:nvPr/>
        </p:nvSpPr>
        <p:spPr>
          <a:xfrm>
            <a:off x="895217" y="1224505"/>
            <a:ext cx="374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Estimate probability using frequency 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22884-8C58-0E45-A3E1-74BACC17C209}"/>
              </a:ext>
            </a:extLst>
          </p:cNvPr>
          <p:cNvSpPr/>
          <p:nvPr/>
        </p:nvSpPr>
        <p:spPr>
          <a:xfrm>
            <a:off x="3398017" y="1810798"/>
            <a:ext cx="3646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On      the     wall      I     see      a     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80A86-6490-2541-A099-707C37A79239}"/>
                  </a:ext>
                </a:extLst>
              </p:cNvPr>
              <p:cNvSpPr txBox="1"/>
              <p:nvPr/>
            </p:nvSpPr>
            <p:spPr>
              <a:xfrm>
                <a:off x="2111062" y="2397091"/>
                <a:ext cx="6220870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𝑪𝒐𝒖𝒏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𝑪𝒐𝒖𝒏𝒕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80A86-6490-2541-A099-707C37A79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062" y="2397091"/>
                <a:ext cx="6220870" cy="512704"/>
              </a:xfrm>
              <a:prstGeom prst="rect">
                <a:avLst/>
              </a:prstGeom>
              <a:blipFill>
                <a:blip r:embed="rId4"/>
                <a:stretch>
                  <a:fillRect l="-204" t="-7317" r="-611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1361437F-A296-5547-BF32-D3B29B5AF1A5}"/>
              </a:ext>
            </a:extLst>
          </p:cNvPr>
          <p:cNvSpPr/>
          <p:nvPr/>
        </p:nvSpPr>
        <p:spPr>
          <a:xfrm>
            <a:off x="8990535" y="2522357"/>
            <a:ext cx="319720" cy="2621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E204D-01D2-D345-92F4-961F165793E0}"/>
              </a:ext>
            </a:extLst>
          </p:cNvPr>
          <p:cNvSpPr txBox="1"/>
          <p:nvPr/>
        </p:nvSpPr>
        <p:spPr>
          <a:xfrm>
            <a:off x="9522446" y="2484165"/>
            <a:ext cx="224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 a very large corpus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FD49D-4365-FE48-9B37-E90DDC3D733F}"/>
              </a:ext>
            </a:extLst>
          </p:cNvPr>
          <p:cNvSpPr txBox="1"/>
          <p:nvPr/>
        </p:nvSpPr>
        <p:spPr>
          <a:xfrm>
            <a:off x="895217" y="4095708"/>
            <a:ext cx="470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2, </a:t>
            </a:r>
            <a:r>
              <a:rPr lang="en-US" sz="1600" b="1" i="1" dirty="0">
                <a:solidFill>
                  <a:srgbClr val="FF0000"/>
                </a:solidFill>
              </a:rPr>
              <a:t>bi-gram</a:t>
            </a:r>
            <a:r>
              <a:rPr lang="en-US" sz="1600" i="1" dirty="0"/>
              <a:t> </a:t>
            </a:r>
            <a:r>
              <a:rPr lang="en-US" sz="1600" dirty="0"/>
              <a:t>model (look N-1 = 1 word into the past)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4F77C-C829-A84E-8E9F-31EC1AE0280D}"/>
              </a:ext>
            </a:extLst>
          </p:cNvPr>
          <p:cNvSpPr txBox="1"/>
          <p:nvPr/>
        </p:nvSpPr>
        <p:spPr>
          <a:xfrm>
            <a:off x="2708606" y="1795409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&lt;s&gt;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3B5D0-76CC-3144-8A0B-4256E8310211}"/>
              </a:ext>
            </a:extLst>
          </p:cNvPr>
          <p:cNvSpPr txBox="1"/>
          <p:nvPr/>
        </p:nvSpPr>
        <p:spPr>
          <a:xfrm>
            <a:off x="7264388" y="1794375"/>
            <a:ext cx="554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&lt;/s&gt;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09ADB-F860-A945-A726-BD337CCE5E7A}"/>
                  </a:ext>
                </a:extLst>
              </p:cNvPr>
              <p:cNvSpPr/>
              <p:nvPr/>
            </p:nvSpPr>
            <p:spPr>
              <a:xfrm>
                <a:off x="1539529" y="3165161"/>
                <a:ext cx="89722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𝑠𝑒𝑛𝑡𝑒𝑛𝑐𝑒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)⋯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&gt;|&lt;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09ADB-F860-A945-A726-BD337CCE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529" y="3165161"/>
                <a:ext cx="8972264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4FFE0C-DE96-0541-93BE-09415539D7BD}"/>
                  </a:ext>
                </a:extLst>
              </p:cNvPr>
              <p:cNvSpPr/>
              <p:nvPr/>
            </p:nvSpPr>
            <p:spPr>
              <a:xfrm>
                <a:off x="1504590" y="4518871"/>
                <a:ext cx="2878032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4FFE0C-DE96-0541-93BE-09415539D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90" y="4518871"/>
                <a:ext cx="2878032" cy="540917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20839-E374-9440-A603-3193D123FF9A}"/>
                  </a:ext>
                </a:extLst>
              </p:cNvPr>
              <p:cNvSpPr/>
              <p:nvPr/>
            </p:nvSpPr>
            <p:spPr>
              <a:xfrm>
                <a:off x="4586645" y="4518870"/>
                <a:ext cx="2433487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20839-E374-9440-A603-3193D123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645" y="4518870"/>
                <a:ext cx="2433487" cy="540917"/>
              </a:xfrm>
              <a:prstGeom prst="rect">
                <a:avLst/>
              </a:prstGeom>
              <a:blipFill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3B3527-28EA-5943-88A9-D9F0C53CC602}"/>
                  </a:ext>
                </a:extLst>
              </p:cNvPr>
              <p:cNvSpPr/>
              <p:nvPr/>
            </p:nvSpPr>
            <p:spPr>
              <a:xfrm>
                <a:off x="8473378" y="4518869"/>
                <a:ext cx="2836802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3B3527-28EA-5943-88A9-D9F0C53CC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78" y="4518869"/>
                <a:ext cx="2836802" cy="540917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40CB64-DCBC-3542-AB10-61E67DC030CE}"/>
              </a:ext>
            </a:extLst>
          </p:cNvPr>
          <p:cNvSpPr txBox="1"/>
          <p:nvPr/>
        </p:nvSpPr>
        <p:spPr>
          <a:xfrm>
            <a:off x="7550950" y="46046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49E77A5-6125-6C44-BBF4-0E8652F84500}"/>
                  </a:ext>
                </a:extLst>
              </p:cNvPr>
              <p:cNvSpPr/>
              <p:nvPr/>
            </p:nvSpPr>
            <p:spPr>
              <a:xfrm>
                <a:off x="1504590" y="5268926"/>
                <a:ext cx="69130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𝑠𝑒𝑛𝑡𝑒𝑛𝑐𝑒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)⋯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49E77A5-6125-6C44-BBF4-0E8652F84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90" y="5268926"/>
                <a:ext cx="6913046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704D143-B115-1543-B308-CAA9880F3616}"/>
              </a:ext>
            </a:extLst>
          </p:cNvPr>
          <p:cNvSpPr txBox="1"/>
          <p:nvPr/>
        </p:nvSpPr>
        <p:spPr>
          <a:xfrm>
            <a:off x="838200" y="5839434"/>
            <a:ext cx="751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on </a:t>
            </a:r>
            <a:r>
              <a:rPr lang="en-US" sz="1600" b="1" dirty="0"/>
              <a:t>Markov</a:t>
            </a:r>
            <a:r>
              <a:rPr lang="en-US" sz="1600" dirty="0"/>
              <a:t> </a:t>
            </a:r>
            <a:r>
              <a:rPr lang="en-US" sz="1600" b="1" dirty="0"/>
              <a:t>assumption</a:t>
            </a:r>
            <a:r>
              <a:rPr lang="en-US" sz="1600" dirty="0"/>
              <a:t>: probability of a word depends only on the previous word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9B1F6F-9ED5-A143-855B-D0A393911A53}"/>
              </a:ext>
            </a:extLst>
          </p:cNvPr>
          <p:cNvGrpSpPr/>
          <p:nvPr/>
        </p:nvGrpSpPr>
        <p:grpSpPr>
          <a:xfrm>
            <a:off x="7264388" y="3472938"/>
            <a:ext cx="3091192" cy="351744"/>
            <a:chOff x="7264388" y="3472938"/>
            <a:chExt cx="3091192" cy="35174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7C020F-74A7-FF4A-B77B-54610AD50656}"/>
                </a:ext>
              </a:extLst>
            </p:cNvPr>
            <p:cNvCxnSpPr/>
            <p:nvPr/>
          </p:nvCxnSpPr>
          <p:spPr>
            <a:xfrm>
              <a:off x="7264388" y="3472938"/>
              <a:ext cx="309119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46DD10-D451-3343-AE97-8EA3A804BAE5}"/>
                </a:ext>
              </a:extLst>
            </p:cNvPr>
            <p:cNvSpPr txBox="1"/>
            <p:nvPr/>
          </p:nvSpPr>
          <p:spPr>
            <a:xfrm>
              <a:off x="8055506" y="3516905"/>
              <a:ext cx="1466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Hard to estimate!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F9E26E-2DED-FC4A-BD24-2553EFFE95B0}"/>
              </a:ext>
            </a:extLst>
          </p:cNvPr>
          <p:cNvCxnSpPr/>
          <p:nvPr/>
        </p:nvCxnSpPr>
        <p:spPr>
          <a:xfrm>
            <a:off x="767861" y="3893820"/>
            <a:ext cx="110888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2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73FD-078F-6748-9F1A-A3C2FA4E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72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RNN: sequence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0CFB-7206-7142-AB61-0C322458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DE12E7B-E083-E24C-9C89-F816659AADC7}"/>
              </a:ext>
            </a:extLst>
          </p:cNvPr>
          <p:cNvGrpSpPr/>
          <p:nvPr/>
        </p:nvGrpSpPr>
        <p:grpSpPr>
          <a:xfrm>
            <a:off x="514198" y="1431008"/>
            <a:ext cx="10616263" cy="755366"/>
            <a:chOff x="514198" y="1431008"/>
            <a:chExt cx="10616263" cy="7553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DF47C4-3DD6-5249-ADB5-85DB67DB554D}"/>
                </a:ext>
              </a:extLst>
            </p:cNvPr>
            <p:cNvGrpSpPr/>
            <p:nvPr/>
          </p:nvGrpSpPr>
          <p:grpSpPr>
            <a:xfrm>
              <a:off x="4223155" y="1431008"/>
              <a:ext cx="6907306" cy="755366"/>
              <a:chOff x="2097741" y="2895600"/>
              <a:chExt cx="7915408" cy="7553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3F0549-5356-684E-88FD-93E595D1F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212" y="2895600"/>
                <a:ext cx="1716741" cy="75536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A6190B-D03B-B448-80FE-E0E7FDA0CA9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7741" y="3003178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A6190B-D03B-B448-80FE-E0E7FDA0CA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7741" y="3003178"/>
                    <a:ext cx="36798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3E3CF9-28FE-354F-A569-C7940579E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643" y="3187844"/>
                <a:ext cx="4800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E7C3E-C406-5B48-85BE-0C8D2145CCC4}"/>
                  </a:ext>
                </a:extLst>
              </p:cNvPr>
              <p:cNvSpPr txBox="1"/>
              <p:nvPr/>
            </p:nvSpPr>
            <p:spPr>
              <a:xfrm>
                <a:off x="6248400" y="3033955"/>
                <a:ext cx="3764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“Hey, Siri! Where’s the most nearby gas station?”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755DDB2-53E2-8447-922E-A40A601815D5}"/>
                      </a:ext>
                    </a:extLst>
                  </p:cNvPr>
                  <p:cNvSpPr txBox="1"/>
                  <p:nvPr/>
                </p:nvSpPr>
                <p:spPr>
                  <a:xfrm>
                    <a:off x="5795682" y="3003177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755DDB2-53E2-8447-922E-A40A60181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5682" y="3003177"/>
                    <a:ext cx="3713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11F409-EE5B-7F4A-8446-9EAD4F88C426}"/>
                </a:ext>
              </a:extLst>
            </p:cNvPr>
            <p:cNvSpPr txBox="1"/>
            <p:nvPr/>
          </p:nvSpPr>
          <p:spPr>
            <a:xfrm>
              <a:off x="514198" y="1538585"/>
              <a:ext cx="3069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Speech recognition/processing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1502AB0-C629-464B-A340-E2F13EB3C10E}"/>
              </a:ext>
            </a:extLst>
          </p:cNvPr>
          <p:cNvGrpSpPr/>
          <p:nvPr/>
        </p:nvGrpSpPr>
        <p:grpSpPr>
          <a:xfrm>
            <a:off x="510171" y="2404199"/>
            <a:ext cx="9445628" cy="386321"/>
            <a:chOff x="510171" y="2404199"/>
            <a:chExt cx="9445628" cy="3863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954BD8D-2545-E64B-86E8-345BA4B25F97}"/>
                </a:ext>
              </a:extLst>
            </p:cNvPr>
            <p:cNvGrpSpPr/>
            <p:nvPr/>
          </p:nvGrpSpPr>
          <p:grpSpPr>
            <a:xfrm>
              <a:off x="4223155" y="2404199"/>
              <a:ext cx="5732644" cy="375227"/>
              <a:chOff x="2607326" y="4667542"/>
              <a:chExt cx="5732644" cy="3752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B20996-A7EF-E749-A8F8-F262B215533C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326" y="4667542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4B20996-A7EF-E749-A8F8-F262B2155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326" y="4667542"/>
                    <a:ext cx="36798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E12066B-4717-124F-AA5D-45D4555BD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671" y="4852208"/>
                <a:ext cx="4174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5726AA6-188C-C34E-9019-6CEB1B26A1E7}"/>
                      </a:ext>
                    </a:extLst>
                  </p:cNvPr>
                  <p:cNvSpPr txBox="1"/>
                  <p:nvPr/>
                </p:nvSpPr>
                <p:spPr>
                  <a:xfrm>
                    <a:off x="6682720" y="4673437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5726AA6-188C-C34E-9019-6CEB1B26A1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2720" y="4673437"/>
                    <a:ext cx="37138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890287-9EA6-FE47-A477-17749C6E2061}"/>
                  </a:ext>
                </a:extLst>
              </p:cNvPr>
              <p:cNvSpPr txBox="1"/>
              <p:nvPr/>
            </p:nvSpPr>
            <p:spPr>
              <a:xfrm>
                <a:off x="2975311" y="4715309"/>
                <a:ext cx="27756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“Everybody should see this movie!”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7447EB-7248-354C-800C-F8864DF9298F}"/>
                  </a:ext>
                </a:extLst>
              </p:cNvPr>
              <p:cNvSpPr txBox="1"/>
              <p:nvPr/>
            </p:nvSpPr>
            <p:spPr>
              <a:xfrm>
                <a:off x="7228768" y="4698318"/>
                <a:ext cx="1111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IMDB 9.0/10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F94EF2-338A-9643-8D67-B32306CBD4C4}"/>
                </a:ext>
              </a:extLst>
            </p:cNvPr>
            <p:cNvSpPr txBox="1"/>
            <p:nvPr/>
          </p:nvSpPr>
          <p:spPr>
            <a:xfrm>
              <a:off x="510171" y="2421188"/>
              <a:ext cx="1935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analysis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E3FC19-5D88-8E45-AD9A-9F89A37419FF}"/>
              </a:ext>
            </a:extLst>
          </p:cNvPr>
          <p:cNvGrpSpPr/>
          <p:nvPr/>
        </p:nvGrpSpPr>
        <p:grpSpPr>
          <a:xfrm>
            <a:off x="510171" y="3303791"/>
            <a:ext cx="9899532" cy="374111"/>
            <a:chOff x="510171" y="3303791"/>
            <a:chExt cx="9899532" cy="37411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D80DCB-7B0D-BB42-A641-FE0370975F77}"/>
                </a:ext>
              </a:extLst>
            </p:cNvPr>
            <p:cNvSpPr txBox="1"/>
            <p:nvPr/>
          </p:nvSpPr>
          <p:spPr>
            <a:xfrm>
              <a:off x="510171" y="3303791"/>
              <a:ext cx="206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translation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148B18-CFBA-5D4E-A7CB-3D411A5F9ECB}"/>
                    </a:ext>
                  </a:extLst>
                </p:cNvPr>
                <p:cNvSpPr txBox="1"/>
                <p:nvPr/>
              </p:nvSpPr>
              <p:spPr>
                <a:xfrm>
                  <a:off x="4223155" y="330534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148B18-CFBA-5D4E-A7CB-3D411A5F9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155" y="3305348"/>
                  <a:ext cx="36798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5EEC8-8672-7A46-8B22-5097D033D41F}"/>
                </a:ext>
              </a:extLst>
            </p:cNvPr>
            <p:cNvSpPr txBox="1"/>
            <p:nvPr/>
          </p:nvSpPr>
          <p:spPr>
            <a:xfrm>
              <a:off x="5149847" y="3370125"/>
              <a:ext cx="1771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</a:t>
              </a:r>
              <a:r>
                <a:rPr lang="ja-JP" altLang="en-US" sz="1400">
                  <a:latin typeface="KaiTi" panose="02010609060101010101" pitchFamily="49" charset="-122"/>
                  <a:ea typeface="KaiTi" panose="02010609060101010101" pitchFamily="49" charset="-122"/>
                </a:rPr>
                <a:t>多么愉快的一天</a:t>
              </a:r>
              <a:r>
                <a:rPr lang="zh-CN" altLang="en-US" sz="1400" dirty="0">
                  <a:latin typeface="KaiTi" panose="02010609060101010101" pitchFamily="49" charset="-122"/>
                  <a:ea typeface="KaiTi" panose="02010609060101010101" pitchFamily="49" charset="-122"/>
                </a:rPr>
                <a:t>！</a:t>
              </a:r>
              <a:r>
                <a:rPr lang="en-US" sz="1400" dirty="0"/>
                <a:t>”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A64AFE2-A130-9545-87A1-4D16682849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8785" y="3488457"/>
              <a:ext cx="417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7EFF8-648F-C74D-8E23-370BDF36DF88}"/>
                    </a:ext>
                  </a:extLst>
                </p:cNvPr>
                <p:cNvSpPr txBox="1"/>
                <p:nvPr/>
              </p:nvSpPr>
              <p:spPr>
                <a:xfrm>
                  <a:off x="7998812" y="3303791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7EFF8-648F-C74D-8E23-370BDF36D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812" y="3303791"/>
                  <a:ext cx="3713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DB764D-E651-4249-A220-8EA2A8154A34}"/>
                </a:ext>
              </a:extLst>
            </p:cNvPr>
            <p:cNvSpPr txBox="1"/>
            <p:nvPr/>
          </p:nvSpPr>
          <p:spPr>
            <a:xfrm>
              <a:off x="8525213" y="3334568"/>
              <a:ext cx="18844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“What a pleasant day!”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58933C-2D61-E84E-8765-8593551830FE}"/>
              </a:ext>
            </a:extLst>
          </p:cNvPr>
          <p:cNvGrpSpPr/>
          <p:nvPr/>
        </p:nvGrpSpPr>
        <p:grpSpPr>
          <a:xfrm>
            <a:off x="532281" y="4169406"/>
            <a:ext cx="11659719" cy="523220"/>
            <a:chOff x="532281" y="4169406"/>
            <a:chExt cx="11659719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0D724-8E4E-A542-931F-D384D9EEE7F9}"/>
                </a:ext>
              </a:extLst>
            </p:cNvPr>
            <p:cNvSpPr txBox="1"/>
            <p:nvPr/>
          </p:nvSpPr>
          <p:spPr>
            <a:xfrm>
              <a:off x="532281" y="4186394"/>
              <a:ext cx="2585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Named entity recognition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5F2F0-589D-034C-850C-5268711906A4}"/>
                    </a:ext>
                  </a:extLst>
                </p:cNvPr>
                <p:cNvSpPr txBox="1"/>
                <p:nvPr/>
              </p:nvSpPr>
              <p:spPr>
                <a:xfrm>
                  <a:off x="4223155" y="4191487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5F2F0-589D-034C-850C-526871190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155" y="4191487"/>
                  <a:ext cx="36798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77FD15-EDB6-4245-B56F-60A0FFB99B1E}"/>
                </a:ext>
              </a:extLst>
            </p:cNvPr>
            <p:cNvSpPr txBox="1"/>
            <p:nvPr/>
          </p:nvSpPr>
          <p:spPr>
            <a:xfrm>
              <a:off x="4679305" y="4169406"/>
              <a:ext cx="3299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“SDSU’s plans for a Mission Valley campus advance San Diego’s economic growth.”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4CE9C9-8E7C-5145-8C53-48AA7EC4C034}"/>
                </a:ext>
              </a:extLst>
            </p:cNvPr>
            <p:cNvCxnSpPr>
              <a:cxnSpLocks/>
            </p:cNvCxnSpPr>
            <p:nvPr/>
          </p:nvCxnSpPr>
          <p:spPr>
            <a:xfrm>
              <a:off x="8046344" y="4402857"/>
              <a:ext cx="417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DA176E-D77A-1F4E-9261-76BB980908AA}"/>
                </a:ext>
              </a:extLst>
            </p:cNvPr>
            <p:cNvSpPr txBox="1"/>
            <p:nvPr/>
          </p:nvSpPr>
          <p:spPr>
            <a:xfrm>
              <a:off x="8892990" y="4169406"/>
              <a:ext cx="3299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</a:t>
              </a:r>
              <a:r>
                <a:rPr lang="en-US" sz="1400" dirty="0">
                  <a:solidFill>
                    <a:srgbClr val="FF0000"/>
                  </a:solidFill>
                </a:rPr>
                <a:t>SDSU</a:t>
              </a:r>
              <a:r>
                <a:rPr lang="en-US" sz="1400" dirty="0"/>
                <a:t>’s plans for a </a:t>
              </a:r>
              <a:r>
                <a:rPr lang="en-US" sz="1400" dirty="0">
                  <a:solidFill>
                    <a:srgbClr val="FF0000"/>
                  </a:solidFill>
                </a:rPr>
                <a:t>Mission Valley </a:t>
              </a:r>
              <a:r>
                <a:rPr lang="en-US" sz="1400" dirty="0"/>
                <a:t>campus advance </a:t>
              </a:r>
              <a:r>
                <a:rPr lang="en-US" sz="1400" dirty="0">
                  <a:solidFill>
                    <a:srgbClr val="FF0000"/>
                  </a:solidFill>
                </a:rPr>
                <a:t>San Diego</a:t>
              </a:r>
              <a:r>
                <a:rPr lang="en-US" sz="1400" dirty="0"/>
                <a:t>’s economic growth.”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B8441F9-B4E0-2941-B100-BCA172EE5956}"/>
                    </a:ext>
                  </a:extLst>
                </p:cNvPr>
                <p:cNvSpPr txBox="1"/>
                <p:nvPr/>
              </p:nvSpPr>
              <p:spPr>
                <a:xfrm>
                  <a:off x="8525213" y="4186394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B8441F9-B4E0-2941-B100-BCA172EE5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213" y="4186394"/>
                  <a:ext cx="37138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941324-3632-584A-9DF2-C8CF086607CA}"/>
              </a:ext>
            </a:extLst>
          </p:cNvPr>
          <p:cNvGrpSpPr/>
          <p:nvPr/>
        </p:nvGrpSpPr>
        <p:grpSpPr>
          <a:xfrm>
            <a:off x="517844" y="5052009"/>
            <a:ext cx="9094662" cy="741157"/>
            <a:chOff x="517844" y="5052009"/>
            <a:chExt cx="9094662" cy="74115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C2A7836-EF0E-5C4C-A469-7198E6DEC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5307" y="5052009"/>
              <a:ext cx="1204379" cy="7411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1A4D61E-D595-B342-B019-496A9A7F5C3A}"/>
                    </a:ext>
                  </a:extLst>
                </p:cNvPr>
                <p:cNvSpPr txBox="1"/>
                <p:nvPr/>
              </p:nvSpPr>
              <p:spPr>
                <a:xfrm>
                  <a:off x="4223155" y="5177604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1A4D61E-D595-B342-B019-496A9A7F5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155" y="5177604"/>
                  <a:ext cx="36798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B3FC16F-A19C-0641-A2FC-473EE7CE9313}"/>
                </a:ext>
              </a:extLst>
            </p:cNvPr>
            <p:cNvCxnSpPr>
              <a:cxnSpLocks/>
            </p:cNvCxnSpPr>
            <p:nvPr/>
          </p:nvCxnSpPr>
          <p:spPr>
            <a:xfrm>
              <a:off x="6712786" y="5353116"/>
              <a:ext cx="417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9FED7C9-6C6E-6A49-B868-0147916F5669}"/>
                    </a:ext>
                  </a:extLst>
                </p:cNvPr>
                <p:cNvSpPr txBox="1"/>
                <p:nvPr/>
              </p:nvSpPr>
              <p:spPr>
                <a:xfrm>
                  <a:off x="7366836" y="5168450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9FED7C9-6C6E-6A49-B868-0147916F5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836" y="5168450"/>
                  <a:ext cx="3713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A22601-397A-844E-84E7-E30A92F30397}"/>
                </a:ext>
              </a:extLst>
            </p:cNvPr>
            <p:cNvSpPr txBox="1"/>
            <p:nvPr/>
          </p:nvSpPr>
          <p:spPr>
            <a:xfrm>
              <a:off x="8058234" y="5168450"/>
              <a:ext cx="1554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walking man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F92938-4736-E54E-B52D-FD894B634C3E}"/>
                </a:ext>
              </a:extLst>
            </p:cNvPr>
            <p:cNvSpPr txBox="1"/>
            <p:nvPr/>
          </p:nvSpPr>
          <p:spPr>
            <a:xfrm>
              <a:off x="517844" y="5168450"/>
              <a:ext cx="2577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Video activity recognition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321F1E-BCCF-7348-91C6-8ECD768B200D}"/>
              </a:ext>
            </a:extLst>
          </p:cNvPr>
          <p:cNvGrpSpPr/>
          <p:nvPr/>
        </p:nvGrpSpPr>
        <p:grpSpPr>
          <a:xfrm>
            <a:off x="510171" y="6046994"/>
            <a:ext cx="10820232" cy="378486"/>
            <a:chOff x="510171" y="6225285"/>
            <a:chExt cx="10820232" cy="378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FBF81A6-F5F7-B845-B2A1-F687E5BBE26A}"/>
                    </a:ext>
                  </a:extLst>
                </p:cNvPr>
                <p:cNvSpPr txBox="1"/>
                <p:nvPr/>
              </p:nvSpPr>
              <p:spPr>
                <a:xfrm>
                  <a:off x="4223155" y="6234439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FBF81A6-F5F7-B845-B2A1-F687E5BBE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155" y="6234439"/>
                  <a:ext cx="36798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7E8F46-00EA-6545-8A91-52B47142A765}"/>
                </a:ext>
              </a:extLst>
            </p:cNvPr>
            <p:cNvCxnSpPr>
              <a:cxnSpLocks/>
            </p:cNvCxnSpPr>
            <p:nvPr/>
          </p:nvCxnSpPr>
          <p:spPr>
            <a:xfrm>
              <a:off x="8004855" y="6409951"/>
              <a:ext cx="417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8349FE-EC38-B345-BF7B-FCB686A77B5A}"/>
                    </a:ext>
                  </a:extLst>
                </p:cNvPr>
                <p:cNvSpPr txBox="1"/>
                <p:nvPr/>
              </p:nvSpPr>
              <p:spPr>
                <a:xfrm>
                  <a:off x="8658905" y="6225285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8349FE-EC38-B345-BF7B-FCB686A77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905" y="6225285"/>
                  <a:ext cx="3713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1C034C-9C02-AB48-9D7E-7A212B965A1F}"/>
                </a:ext>
              </a:extLst>
            </p:cNvPr>
            <p:cNvSpPr txBox="1"/>
            <p:nvPr/>
          </p:nvSpPr>
          <p:spPr>
            <a:xfrm>
              <a:off x="5065307" y="6261334"/>
              <a:ext cx="2116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AGCTTGCCCGCGATGAAGG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3D976E-4DB7-FE44-8888-0D3DB097C8D1}"/>
                </a:ext>
              </a:extLst>
            </p:cNvPr>
            <p:cNvSpPr txBox="1"/>
            <p:nvPr/>
          </p:nvSpPr>
          <p:spPr>
            <a:xfrm>
              <a:off x="9213862" y="6261334"/>
              <a:ext cx="2116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AGCTT</a:t>
              </a:r>
              <a:r>
                <a:rPr lang="en-US" sz="1400" dirty="0">
                  <a:solidFill>
                    <a:srgbClr val="FF0000"/>
                  </a:solidFill>
                </a:rPr>
                <a:t>GCCCGCGATG</a:t>
              </a:r>
              <a:r>
                <a:rPr lang="en-US" sz="1400" dirty="0"/>
                <a:t>AAGG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412A61-18B3-2F4C-8AB7-2795CC8BD6C2}"/>
                </a:ext>
              </a:extLst>
            </p:cNvPr>
            <p:cNvSpPr txBox="1"/>
            <p:nvPr/>
          </p:nvSpPr>
          <p:spPr>
            <a:xfrm>
              <a:off x="510171" y="6225285"/>
              <a:ext cx="2345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DNA sequence analysis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28117-5805-4149-869C-E4BCADC88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7FD4-B7D2-D74F-916F-0FCAC45C5394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275A-BA98-EA40-BB66-80F3CDA5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E7FC76-EF33-AF4C-B494-971E329D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FEA7A-3ECC-EB44-9090-795EB39E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0C35A-220B-884F-ACD5-45109F68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C99C4-287A-0D44-AED5-E7B0A404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A92C7E-183B-984E-962B-84C85405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120631"/>
            <a:ext cx="10515600" cy="1139068"/>
          </a:xfrm>
        </p:spPr>
        <p:txBody>
          <a:bodyPr>
            <a:normAutofit/>
          </a:bodyPr>
          <a:lstStyle/>
          <a:p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-gram language models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A2D5FE-4770-AB41-9B19-E699CD65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39344-C367-3640-9119-3C2FB744E874}"/>
              </a:ext>
            </a:extLst>
          </p:cNvPr>
          <p:cNvSpPr/>
          <p:nvPr/>
        </p:nvSpPr>
        <p:spPr>
          <a:xfrm>
            <a:off x="3742393" y="1204259"/>
            <a:ext cx="3646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On      the     wall      I     see      a     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73277-7251-F944-BFD8-A6AEF170FF9D}"/>
              </a:ext>
            </a:extLst>
          </p:cNvPr>
          <p:cNvSpPr txBox="1"/>
          <p:nvPr/>
        </p:nvSpPr>
        <p:spPr>
          <a:xfrm>
            <a:off x="3052982" y="1188870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&lt;s&gt;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83E7D-8EAF-664C-A645-6E75714AE4B1}"/>
              </a:ext>
            </a:extLst>
          </p:cNvPr>
          <p:cNvSpPr txBox="1"/>
          <p:nvPr/>
        </p:nvSpPr>
        <p:spPr>
          <a:xfrm>
            <a:off x="7608764" y="1187836"/>
            <a:ext cx="554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&lt;/s&gt;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CE328-7B29-5744-9F18-EB9520B93E9E}"/>
              </a:ext>
            </a:extLst>
          </p:cNvPr>
          <p:cNvSpPr txBox="1"/>
          <p:nvPr/>
        </p:nvSpPr>
        <p:spPr>
          <a:xfrm>
            <a:off x="489030" y="1908178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3, </a:t>
            </a:r>
            <a:r>
              <a:rPr lang="en-US" sz="1600" i="1" dirty="0"/>
              <a:t>tri-gram </a:t>
            </a:r>
            <a:r>
              <a:rPr lang="en-US" sz="16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D6B03E-B6E3-4C47-87E9-0E0A4FFB2462}"/>
                  </a:ext>
                </a:extLst>
              </p:cNvPr>
              <p:cNvSpPr/>
              <p:nvPr/>
            </p:nvSpPr>
            <p:spPr>
              <a:xfrm>
                <a:off x="481410" y="2468390"/>
                <a:ext cx="3830279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 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 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D6B03E-B6E3-4C47-87E9-0E0A4FFB2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10" y="2468390"/>
                <a:ext cx="3830279" cy="540917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69F7EBD-7B5C-564E-AB39-A7929A68FB11}"/>
                  </a:ext>
                </a:extLst>
              </p:cNvPr>
              <p:cNvSpPr/>
              <p:nvPr/>
            </p:nvSpPr>
            <p:spPr>
              <a:xfrm>
                <a:off x="4577236" y="2468389"/>
                <a:ext cx="3535390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69F7EBD-7B5C-564E-AB39-A7929A68F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236" y="2468389"/>
                <a:ext cx="3535390" cy="54091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0C0DE6-45A4-7349-871F-AD04AE02AC4D}"/>
                  </a:ext>
                </a:extLst>
              </p:cNvPr>
              <p:cNvSpPr/>
              <p:nvPr/>
            </p:nvSpPr>
            <p:spPr>
              <a:xfrm>
                <a:off x="8532377" y="2468388"/>
                <a:ext cx="3214341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𝑂𝑛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0C0DE6-45A4-7349-871F-AD04AE02A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377" y="2468388"/>
                <a:ext cx="3214341" cy="540917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D254223-8E0D-DC4D-9FBC-F17B53380E17}"/>
              </a:ext>
            </a:extLst>
          </p:cNvPr>
          <p:cNvSpPr txBox="1"/>
          <p:nvPr/>
        </p:nvSpPr>
        <p:spPr>
          <a:xfrm>
            <a:off x="11823105" y="25541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B8BBE8-B32B-D546-AB29-B06CE09D8EEA}"/>
                  </a:ext>
                </a:extLst>
              </p:cNvPr>
              <p:cNvSpPr/>
              <p:nvPr/>
            </p:nvSpPr>
            <p:spPr>
              <a:xfrm>
                <a:off x="456166" y="3243930"/>
                <a:ext cx="8638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𝑠𝑒𝑛𝑡𝑒𝑛𝑐𝑒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 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𝑂𝑛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)⋯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𝑝𝑖𝑐𝑡𝑢𝑟𝑒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B8BBE8-B32B-D546-AB29-B06CE09D8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66" y="3243930"/>
                <a:ext cx="8638968" cy="307777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D257379-9388-D340-859D-27EEA5C79B7E}"/>
              </a:ext>
            </a:extLst>
          </p:cNvPr>
          <p:cNvSpPr txBox="1"/>
          <p:nvPr/>
        </p:nvSpPr>
        <p:spPr>
          <a:xfrm>
            <a:off x="2436832" y="1187836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&lt;s&gt;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E8F7D3-A378-5A40-AB12-72C4FE10D9A2}"/>
              </a:ext>
            </a:extLst>
          </p:cNvPr>
          <p:cNvSpPr txBox="1"/>
          <p:nvPr/>
        </p:nvSpPr>
        <p:spPr>
          <a:xfrm>
            <a:off x="489030" y="3656495"/>
            <a:ext cx="463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Here, Markov assumption extends to the previous </a:t>
            </a:r>
            <a:r>
              <a:rPr lang="en-US" sz="1400" i="1" dirty="0"/>
              <a:t>two</a:t>
            </a:r>
            <a:r>
              <a:rPr lang="en-US" sz="1400" dirty="0"/>
              <a:t> words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59AFE-84F8-CF4B-BCF7-C34ED0A6F965}"/>
              </a:ext>
            </a:extLst>
          </p:cNvPr>
          <p:cNvCxnSpPr/>
          <p:nvPr/>
        </p:nvCxnSpPr>
        <p:spPr>
          <a:xfrm>
            <a:off x="577361" y="4206240"/>
            <a:ext cx="1108885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8A3938-ADD7-9548-8C13-DDD0E33B7F59}"/>
              </a:ext>
            </a:extLst>
          </p:cNvPr>
          <p:cNvSpPr txBox="1"/>
          <p:nvPr/>
        </p:nvSpPr>
        <p:spPr>
          <a:xfrm>
            <a:off x="489030" y="4448209"/>
            <a:ext cx="2338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Advantages of </a:t>
            </a:r>
            <a:r>
              <a:rPr lang="en-US" sz="1600" i="1" dirty="0"/>
              <a:t>N</a:t>
            </a:r>
            <a:r>
              <a:rPr lang="en-US" sz="1600" dirty="0"/>
              <a:t>-gram LM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B8F10-2B27-BB48-ABE2-DDEB6D89C116}"/>
              </a:ext>
            </a:extLst>
          </p:cNvPr>
          <p:cNvSpPr txBox="1"/>
          <p:nvPr/>
        </p:nvSpPr>
        <p:spPr>
          <a:xfrm>
            <a:off x="5774538" y="4448209"/>
            <a:ext cx="1377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Disadvantages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F3D061-C582-D947-8F14-AF5B6A9E72AB}"/>
              </a:ext>
            </a:extLst>
          </p:cNvPr>
          <p:cNvSpPr txBox="1"/>
          <p:nvPr/>
        </p:nvSpPr>
        <p:spPr>
          <a:xfrm>
            <a:off x="960195" y="4870049"/>
            <a:ext cx="24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Easy to train (just count)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BB373F-64A3-DD4F-9850-423D989FF701}"/>
              </a:ext>
            </a:extLst>
          </p:cNvPr>
          <p:cNvSpPr txBox="1"/>
          <p:nvPr/>
        </p:nvSpPr>
        <p:spPr>
          <a:xfrm>
            <a:off x="6263715" y="4786763"/>
            <a:ext cx="520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Cannot capture dependency beyond the context window</a:t>
            </a:r>
          </a:p>
        </p:txBody>
      </p:sp>
    </p:spTree>
    <p:extLst>
      <p:ext uri="{BB962C8B-B14F-4D97-AF65-F5344CB8AC3E}">
        <p14:creationId xmlns:p14="http://schemas.microsoft.com/office/powerpoint/2010/main" val="7695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3F88-86C5-094F-BD0F-0E93F3DA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9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Advantage of RNN in language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0EA6C-9EAC-D948-98B5-9A9E16D1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9BCEB-BB0D-AB4A-89B2-765EDA7E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5F81-B31E-B149-B907-0D4D330C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9DE7B-F143-C84E-8167-2BD4609A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B2002-45F8-D443-9A93-C4CDB09C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9" y="1589049"/>
            <a:ext cx="8988136" cy="3570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2A5DE-33DD-0D4B-BFBB-71ACAD225932}"/>
              </a:ext>
            </a:extLst>
          </p:cNvPr>
          <p:cNvSpPr txBox="1"/>
          <p:nvPr/>
        </p:nvSpPr>
        <p:spPr>
          <a:xfrm>
            <a:off x="838200" y="5860473"/>
            <a:ext cx="6658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Chelba</a:t>
            </a:r>
            <a:r>
              <a:rPr lang="en-US" sz="1200" dirty="0"/>
              <a:t> et al., 2013, One billion word benchmark for measuring progress in statistical language modeling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8B6E2E-045A-394E-BC6C-A2EEE91FF416}"/>
              </a:ext>
            </a:extLst>
          </p:cNvPr>
          <p:cNvSpPr/>
          <p:nvPr/>
        </p:nvSpPr>
        <p:spPr>
          <a:xfrm>
            <a:off x="9250680" y="4305300"/>
            <a:ext cx="601980" cy="75438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DC4E2-83C8-3740-8D0D-72DAFBC42819}"/>
              </a:ext>
            </a:extLst>
          </p:cNvPr>
          <p:cNvSpPr/>
          <p:nvPr/>
        </p:nvSpPr>
        <p:spPr>
          <a:xfrm>
            <a:off x="7383780" y="4305300"/>
            <a:ext cx="601980" cy="7543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5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ABD9-8C5B-CB4C-8A11-52ED5DCC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Sequence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ED80-CBC0-6D46-8B86-6938B95B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F31F-D099-E449-8700-D9E70D2B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13A01-BCCA-C048-B3ED-F66394BC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6C1C5-80D4-784D-8F52-2876225B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EF8599-A355-4C4A-B191-ADFADF012F2B}"/>
              </a:ext>
            </a:extLst>
          </p:cNvPr>
          <p:cNvGrpSpPr/>
          <p:nvPr/>
        </p:nvGrpSpPr>
        <p:grpSpPr>
          <a:xfrm>
            <a:off x="2620083" y="2880779"/>
            <a:ext cx="1334208" cy="1893865"/>
            <a:chOff x="2926773" y="3478768"/>
            <a:chExt cx="1334208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C5DD6F-E533-A04E-A20E-72E27CD13CCE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C5DD6F-E533-A04E-A20E-72E27CD13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42498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4E73A4-C295-EE41-B016-38485A838A24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A4B3F0-476C-2E46-A860-297F1263C974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7DC5E-2C7E-9F44-9942-BEB397B0D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6A02A6-2622-A046-B7B3-CAF313FABA8A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FB4E24-8BE2-3740-96BD-8BC8A816B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BFC83D-2BDF-BC47-A31B-142CD7AC3D7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926773" y="4334202"/>
              <a:ext cx="6665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4CF222-B311-5943-AD31-0FB7E61C178B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0A2EDC0-9608-0A48-B33B-F62C6F6B4A1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8B7027-7773-CB4B-B1A0-57004D0543C1}"/>
              </a:ext>
            </a:extLst>
          </p:cNvPr>
          <p:cNvGrpSpPr/>
          <p:nvPr/>
        </p:nvGrpSpPr>
        <p:grpSpPr>
          <a:xfrm>
            <a:off x="838200" y="2880779"/>
            <a:ext cx="1835454" cy="1895390"/>
            <a:chOff x="440020" y="3478768"/>
            <a:chExt cx="1835454" cy="1895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9B2E7E7-6F7A-6E45-9459-34D694418F70}"/>
                    </a:ext>
                  </a:extLst>
                </p:cNvPr>
                <p:cNvSpPr txBox="1"/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4E87E4-F5CA-3247-8C2A-964BF23AC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459" y="5158714"/>
                  <a:ext cx="75501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639" r="-327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593D51-1C05-6340-BBB1-9CB4D9BBF262}"/>
                </a:ext>
              </a:extLst>
            </p:cNvPr>
            <p:cNvSpPr/>
            <p:nvPr/>
          </p:nvSpPr>
          <p:spPr>
            <a:xfrm>
              <a:off x="1554248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A912C76-CB6B-C047-B6AA-8EE220B91181}"/>
                    </a:ext>
                  </a:extLst>
                </p:cNvPr>
                <p:cNvSpPr txBox="1"/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E5C3900-B04B-3E42-9039-0A02F6357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5" y="4226480"/>
                  <a:ext cx="41896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6D789C-8966-6E45-AC43-BF23D59554F0}"/>
                    </a:ext>
                  </a:extLst>
                </p:cNvPr>
                <p:cNvSpPr txBox="1"/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26F75F7-CC2C-6640-9A6D-9B9170E8C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350" y="3478768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824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2CCA19-6DFD-6548-83B5-509FD529EF76}"/>
                </a:ext>
              </a:extLst>
            </p:cNvPr>
            <p:cNvCxnSpPr>
              <a:endCxn id="18" idx="1"/>
            </p:cNvCxnSpPr>
            <p:nvPr/>
          </p:nvCxnSpPr>
          <p:spPr>
            <a:xfrm>
              <a:off x="1220827" y="4334202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6BB1A5-FD78-2740-A32A-411A37D5E51A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888077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3B7121-40A6-EC45-B1C2-45E487689A5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1888077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FC49339-08A3-AA42-8AF7-56706A9330AC}"/>
                    </a:ext>
                  </a:extLst>
                </p:cNvPr>
                <p:cNvSpPr txBox="1"/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&lt;0&gt;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72787A-EF06-1E4E-A0BD-AAE5C5442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20" y="4226480"/>
                  <a:ext cx="75277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7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17C9E5-198C-7848-A9F1-D23E31CBF4E4}"/>
              </a:ext>
            </a:extLst>
          </p:cNvPr>
          <p:cNvGrpSpPr/>
          <p:nvPr/>
        </p:nvGrpSpPr>
        <p:grpSpPr>
          <a:xfrm>
            <a:off x="3953711" y="2877136"/>
            <a:ext cx="1381806" cy="1893865"/>
            <a:chOff x="2879175" y="3478768"/>
            <a:chExt cx="1381806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1738A2-8EBA-3941-88FE-82471FFF4F92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1738A2-8EBA-3941-88FE-82471FFF4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42498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1393C-240A-4047-A9EF-DD7479FD91F2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0802F8F-7C26-5F4B-A4C1-D82250EDE8BD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00519F-63F1-2641-BCD3-6C29C6E8E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E5D62B-6CBD-9C46-90D9-6A27B4F372BC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78ED82-5AC4-9944-BA03-C10CC9552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2498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0DFCBBB-AC27-D14A-87E1-C4F11C58F04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2879175" y="4334202"/>
              <a:ext cx="714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0F9D07-25DC-484F-A6BE-A5443A058BD4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8F72019-5CA9-F045-A861-D7477DC32019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1F08DBB-2D2E-BB42-947F-2349AB580962}"/>
              </a:ext>
            </a:extLst>
          </p:cNvPr>
          <p:cNvCxnSpPr/>
          <p:nvPr/>
        </p:nvCxnSpPr>
        <p:spPr>
          <a:xfrm>
            <a:off x="2286257" y="3152458"/>
            <a:ext cx="1334206" cy="1220102"/>
          </a:xfrm>
          <a:prstGeom prst="curved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F17825-1502-C641-B4D4-F75BB0E042C7}"/>
                  </a:ext>
                </a:extLst>
              </p:cNvPr>
              <p:cNvSpPr txBox="1"/>
              <p:nvPr/>
            </p:nvSpPr>
            <p:spPr>
              <a:xfrm>
                <a:off x="1785717" y="1662982"/>
                <a:ext cx="897425" cy="1086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F17825-1502-C641-B4D4-F75BB0E0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17" y="1662982"/>
                <a:ext cx="897425" cy="1086836"/>
              </a:xfrm>
              <a:prstGeom prst="rect">
                <a:avLst/>
              </a:prstGeom>
              <a:blipFill>
                <a:blip r:embed="rId1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C197E4-EBED-3A44-A8D4-EF268DC23218}"/>
                  </a:ext>
                </a:extLst>
              </p:cNvPr>
              <p:cNvSpPr txBox="1"/>
              <p:nvPr/>
            </p:nvSpPr>
            <p:spPr>
              <a:xfrm>
                <a:off x="3202911" y="1664853"/>
                <a:ext cx="1254061" cy="1061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C197E4-EBED-3A44-A8D4-EF268DC23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11" y="1664853"/>
                <a:ext cx="1254061" cy="1061701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46D026F-BEF8-124D-8C77-D00C11A7891C}"/>
              </a:ext>
            </a:extLst>
          </p:cNvPr>
          <p:cNvSpPr txBox="1"/>
          <p:nvPr/>
        </p:nvSpPr>
        <p:spPr>
          <a:xfrm>
            <a:off x="358914" y="1800913"/>
            <a:ext cx="1387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Randomly </a:t>
            </a:r>
            <a:r>
              <a:rPr lang="en-US" sz="1400" b="1" dirty="0"/>
              <a:t>sample</a:t>
            </a:r>
            <a:r>
              <a:rPr lang="en-US" sz="1400" dirty="0"/>
              <a:t> from this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D8979E-4359-F94B-8D08-FB02924EA723}"/>
                  </a:ext>
                </a:extLst>
              </p:cNvPr>
              <p:cNvSpPr txBox="1"/>
              <p:nvPr/>
            </p:nvSpPr>
            <p:spPr>
              <a:xfrm>
                <a:off x="1374370" y="1295598"/>
                <a:ext cx="12696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&lt;1&gt;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𝑇h𝑒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D8979E-4359-F94B-8D08-FB02924E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70" y="1295598"/>
                <a:ext cx="1269643" cy="215444"/>
              </a:xfrm>
              <a:prstGeom prst="rect">
                <a:avLst/>
              </a:prstGeom>
              <a:blipFill>
                <a:blip r:embed="rId16"/>
                <a:stretch>
                  <a:fillRect l="-9000" t="-22222" r="-4000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15AC1E-2BFE-AB41-A20D-F38C11425C9E}"/>
                  </a:ext>
                </a:extLst>
              </p:cNvPr>
              <p:cNvSpPr/>
              <p:nvPr/>
            </p:nvSpPr>
            <p:spPr>
              <a:xfrm>
                <a:off x="3111463" y="1249431"/>
                <a:ext cx="16403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𝑃𝑟𝑒𝑠𝑖𝑑𝑒𝑛𝑡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15AC1E-2BFE-AB41-A20D-F38C11425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63" y="1249431"/>
                <a:ext cx="164032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52613B1-8BE1-D442-8059-666CFF0D7F99}"/>
              </a:ext>
            </a:extLst>
          </p:cNvPr>
          <p:cNvCxnSpPr>
            <a:cxnSpLocks/>
          </p:cNvCxnSpPr>
          <p:nvPr/>
        </p:nvCxnSpPr>
        <p:spPr>
          <a:xfrm>
            <a:off x="3640205" y="3152458"/>
            <a:ext cx="1361482" cy="1220102"/>
          </a:xfrm>
          <a:prstGeom prst="curved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8CF1F-AC47-D04E-849C-35126E9088DA}"/>
                  </a:ext>
                </a:extLst>
              </p:cNvPr>
              <p:cNvSpPr txBox="1"/>
              <p:nvPr/>
            </p:nvSpPr>
            <p:spPr>
              <a:xfrm>
                <a:off x="4881410" y="1662982"/>
                <a:ext cx="2090380" cy="1061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8CF1F-AC47-D04E-849C-35126E908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0" y="1662982"/>
                <a:ext cx="2090380" cy="1061701"/>
              </a:xfrm>
              <a:prstGeom prst="rect">
                <a:avLst/>
              </a:prstGeom>
              <a:blipFill>
                <a:blip r:embed="rId18"/>
                <a:stretch>
                  <a:fillRect t="-352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5A32C04-E54E-D34C-93D7-CEB65D25124C}"/>
                  </a:ext>
                </a:extLst>
              </p:cNvPr>
              <p:cNvSpPr/>
              <p:nvPr/>
            </p:nvSpPr>
            <p:spPr>
              <a:xfrm>
                <a:off x="4789962" y="1247560"/>
                <a:ext cx="9871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5A32C04-E54E-D34C-93D7-CEB65D25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62" y="1247560"/>
                <a:ext cx="98719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AF807C6-546C-3B4E-BFE2-CDA14F167049}"/>
              </a:ext>
            </a:extLst>
          </p:cNvPr>
          <p:cNvGrpSpPr/>
          <p:nvPr/>
        </p:nvGrpSpPr>
        <p:grpSpPr>
          <a:xfrm>
            <a:off x="7605637" y="2877136"/>
            <a:ext cx="1417051" cy="1893865"/>
            <a:chOff x="2879175" y="3478768"/>
            <a:chExt cx="1417051" cy="1893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4932BF-2B38-9A49-8383-986774E83900}"/>
                    </a:ext>
                  </a:extLst>
                </p:cNvPr>
                <p:cNvSpPr txBox="1"/>
                <p:nvPr/>
              </p:nvSpPr>
              <p:spPr>
                <a:xfrm>
                  <a:off x="3715426" y="5157189"/>
                  <a:ext cx="58080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4932BF-2B38-9A49-8383-986774E83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5157189"/>
                  <a:ext cx="580800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6522" t="-22222" r="-217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E18C57-D706-5647-B5BA-2E9DADD8F159}"/>
                </a:ext>
              </a:extLst>
            </p:cNvPr>
            <p:cNvSpPr/>
            <p:nvPr/>
          </p:nvSpPr>
          <p:spPr>
            <a:xfrm>
              <a:off x="3593324" y="4120116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875A654-A3E9-EC46-8A87-815E0051BCD2}"/>
                    </a:ext>
                  </a:extLst>
                </p:cNvPr>
                <p:cNvSpPr txBox="1"/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600519F-63F1-2641-BCD3-6C29C6E8E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71" y="4226480"/>
                  <a:ext cx="418961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49C5606-D8CF-B148-B344-50E2C99D8B3A}"/>
                    </a:ext>
                  </a:extLst>
                </p:cNvPr>
                <p:cNvSpPr txBox="1"/>
                <p:nvPr/>
              </p:nvSpPr>
              <p:spPr>
                <a:xfrm>
                  <a:off x="3715426" y="3478768"/>
                  <a:ext cx="4108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49C5606-D8CF-B148-B344-50E2C99D8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426" y="3478768"/>
                  <a:ext cx="41088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2121" t="-2222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E8F51DA-06B0-814E-BC36-9440171F0928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879175" y="4334202"/>
              <a:ext cx="714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49E7A8E-A71C-7046-A600-5F44F05FEC3A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3927153" y="3754090"/>
              <a:ext cx="0" cy="366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6D6D42F-0627-B144-ADD3-CEC30C85EB09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3927153" y="4548288"/>
              <a:ext cx="0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FC96787C-1B6C-D14E-8A20-802EF255ADAD}"/>
              </a:ext>
            </a:extLst>
          </p:cNvPr>
          <p:cNvCxnSpPr>
            <a:cxnSpLocks/>
          </p:cNvCxnSpPr>
          <p:nvPr/>
        </p:nvCxnSpPr>
        <p:spPr>
          <a:xfrm>
            <a:off x="7292131" y="3152458"/>
            <a:ext cx="1361482" cy="1220102"/>
          </a:xfrm>
          <a:prstGeom prst="curved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E622CA2-9B26-D14A-B74C-5FCBEF46EDFD}"/>
              </a:ext>
            </a:extLst>
          </p:cNvPr>
          <p:cNvSpPr txBox="1"/>
          <p:nvPr/>
        </p:nvSpPr>
        <p:spPr>
          <a:xfrm>
            <a:off x="6165130" y="36481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D21792-621B-9C44-B482-B346E4F77180}"/>
              </a:ext>
            </a:extLst>
          </p:cNvPr>
          <p:cNvSpPr txBox="1"/>
          <p:nvPr/>
        </p:nvSpPr>
        <p:spPr>
          <a:xfrm>
            <a:off x="1633058" y="5497652"/>
            <a:ext cx="1134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sentence: </a:t>
            </a:r>
            <a:r>
              <a:rPr lang="en-US" i="1" dirty="0"/>
              <a:t>The President is giving a speech &lt;EOS&gt;(end of Sentence) generated by model w/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A3FFA0-65A1-FA42-A503-408DD0AD70B7}"/>
                  </a:ext>
                </a:extLst>
              </p:cNvPr>
              <p:cNvSpPr txBox="1"/>
              <p:nvPr/>
            </p:nvSpPr>
            <p:spPr>
              <a:xfrm>
                <a:off x="7619420" y="1662981"/>
                <a:ext cx="2487348" cy="1061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𝑎𝑏𝑜𝑢𝑡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⋯)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𝑇h𝑒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𝑃𝑟𝑒𝑠𝑖𝑑𝑒𝑛𝑡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⋯)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A3FFA0-65A1-FA42-A503-408DD0AD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20" y="1662981"/>
                <a:ext cx="2487348" cy="1061701"/>
              </a:xfrm>
              <a:prstGeom prst="rect">
                <a:avLst/>
              </a:prstGeom>
              <a:blipFill>
                <a:blip r:embed="rId22"/>
                <a:stretch>
                  <a:fillRect t="-352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EE55CDF-035E-B348-9E0E-C23AB3211674}"/>
                  </a:ext>
                </a:extLst>
              </p:cNvPr>
              <p:cNvSpPr/>
              <p:nvPr/>
            </p:nvSpPr>
            <p:spPr>
              <a:xfrm>
                <a:off x="8238691" y="1247560"/>
                <a:ext cx="15213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EE55CDF-035E-B348-9E0E-C23AB3211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691" y="1247560"/>
                <a:ext cx="1521378" cy="307777"/>
              </a:xfrm>
              <a:prstGeom prst="rect">
                <a:avLst/>
              </a:prstGeom>
              <a:blipFill>
                <a:blip r:embed="rId2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2" grpId="0"/>
      <p:bldP spid="43" grpId="0"/>
      <p:bldP spid="53" grpId="0"/>
      <p:bldP spid="57" grpId="0"/>
      <p:bldP spid="58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3622-C2D6-4B4E-9BF7-4E85776F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2525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Generating different genres of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F710E-B980-C14A-8FFA-8A8594F9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EE46B-5B7F-394E-A340-CA4A5E28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2FE9C-7A40-0A43-B439-EFC22D88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7D3C6-DD67-8641-BE1A-1B3004FB256C}"/>
              </a:ext>
            </a:extLst>
          </p:cNvPr>
          <p:cNvSpPr txBox="1"/>
          <p:nvPr/>
        </p:nvSpPr>
        <p:spPr>
          <a:xfrm>
            <a:off x="838200" y="1497742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Shakespeare (fake)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6550E-D7E4-EF4F-B55C-9744662EB3BF}"/>
              </a:ext>
            </a:extLst>
          </p:cNvPr>
          <p:cNvSpPr txBox="1"/>
          <p:nvPr/>
        </p:nvSpPr>
        <p:spPr>
          <a:xfrm>
            <a:off x="838200" y="2032089"/>
            <a:ext cx="352114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PANDARUS:</a:t>
            </a:r>
          </a:p>
          <a:p>
            <a:r>
              <a:rPr lang="en-US" sz="1100" dirty="0"/>
              <a:t>Alas, I think he shall be come approached and the day</a:t>
            </a:r>
          </a:p>
          <a:p>
            <a:r>
              <a:rPr lang="en-US" sz="1100" dirty="0"/>
              <a:t>When little </a:t>
            </a:r>
            <a:r>
              <a:rPr lang="en-US" sz="1100" dirty="0" err="1"/>
              <a:t>srain</a:t>
            </a:r>
            <a:r>
              <a:rPr lang="en-US" sz="1100" dirty="0"/>
              <a:t> would be </a:t>
            </a:r>
            <a:r>
              <a:rPr lang="en-US" sz="1100" dirty="0" err="1"/>
              <a:t>attain'd</a:t>
            </a:r>
            <a:r>
              <a:rPr lang="en-US" sz="1100" dirty="0"/>
              <a:t> into being never fed,</a:t>
            </a:r>
          </a:p>
          <a:p>
            <a:r>
              <a:rPr lang="en-US" sz="1100" dirty="0"/>
              <a:t>And who is but a chain and subjects of his death,</a:t>
            </a:r>
          </a:p>
          <a:p>
            <a:r>
              <a:rPr lang="en-US" sz="1100" dirty="0"/>
              <a:t>I should not sleep.</a:t>
            </a:r>
          </a:p>
          <a:p>
            <a:endParaRPr lang="en-US" sz="1100" dirty="0"/>
          </a:p>
          <a:p>
            <a:r>
              <a:rPr lang="en-US" sz="1100" dirty="0"/>
              <a:t>Second Senator:</a:t>
            </a:r>
          </a:p>
          <a:p>
            <a:r>
              <a:rPr lang="en-US" sz="1100" dirty="0"/>
              <a:t>They are away this miseries, produced upon my soul,</a:t>
            </a:r>
          </a:p>
          <a:p>
            <a:r>
              <a:rPr lang="en-US" sz="1100" dirty="0"/>
              <a:t>Breaking and strongly should be buried, when I perish</a:t>
            </a:r>
          </a:p>
          <a:p>
            <a:r>
              <a:rPr lang="en-US" sz="1100" dirty="0"/>
              <a:t>The earth and thoughts of many states.</a:t>
            </a:r>
          </a:p>
          <a:p>
            <a:endParaRPr lang="en-US" sz="1100" dirty="0"/>
          </a:p>
          <a:p>
            <a:r>
              <a:rPr lang="en-US" sz="1100" dirty="0"/>
              <a:t>DUKE VINCENTIO:</a:t>
            </a:r>
          </a:p>
          <a:p>
            <a:r>
              <a:rPr lang="en-US" sz="1100" dirty="0"/>
              <a:t>Well, your wit is in the care of side and that.</a:t>
            </a:r>
          </a:p>
          <a:p>
            <a:endParaRPr lang="en-US" sz="1100" dirty="0"/>
          </a:p>
          <a:p>
            <a:r>
              <a:rPr lang="en-US" sz="1100" dirty="0"/>
              <a:t>Second Lord:</a:t>
            </a:r>
          </a:p>
          <a:p>
            <a:r>
              <a:rPr lang="en-US" sz="1100" dirty="0"/>
              <a:t>They would be ruled after this chamber, and</a:t>
            </a:r>
          </a:p>
          <a:p>
            <a:r>
              <a:rPr lang="en-US" sz="1100" dirty="0"/>
              <a:t>my fair </a:t>
            </a:r>
            <a:r>
              <a:rPr lang="en-US" sz="1100" dirty="0" err="1"/>
              <a:t>nues</a:t>
            </a:r>
            <a:r>
              <a:rPr lang="en-US" sz="1100" dirty="0"/>
              <a:t> begun out of the fact, to be conveyed,</a:t>
            </a:r>
          </a:p>
          <a:p>
            <a:r>
              <a:rPr lang="en-US" sz="1100" dirty="0"/>
              <a:t>Whose noble souls I'll have the heart of the wars.</a:t>
            </a:r>
          </a:p>
          <a:p>
            <a:endParaRPr lang="en-US" sz="1100" dirty="0"/>
          </a:p>
          <a:p>
            <a:r>
              <a:rPr lang="en-US" sz="1100" dirty="0"/>
              <a:t>Clown:</a:t>
            </a:r>
          </a:p>
          <a:p>
            <a:r>
              <a:rPr lang="en-US" sz="1100" dirty="0"/>
              <a:t>Come, sir, I will make did behold your worship.</a:t>
            </a:r>
          </a:p>
          <a:p>
            <a:endParaRPr lang="en-US" sz="1100" dirty="0"/>
          </a:p>
          <a:p>
            <a:r>
              <a:rPr lang="en-US" sz="1100" dirty="0"/>
              <a:t>VIOLA:</a:t>
            </a:r>
          </a:p>
          <a:p>
            <a:r>
              <a:rPr lang="en-US" sz="1100" dirty="0"/>
              <a:t>I'll drink it.</a:t>
            </a:r>
          </a:p>
          <a:p>
            <a:r>
              <a:rPr lang="en-US" sz="1100" dirty="0"/>
              <a:t>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93394-93B4-1B43-8F6D-30012A8B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76CA8E-642E-8245-8CAD-FEC152DAB69F}"/>
              </a:ext>
            </a:extLst>
          </p:cNvPr>
          <p:cNvSpPr txBox="1"/>
          <p:nvPr/>
        </p:nvSpPr>
        <p:spPr>
          <a:xfrm>
            <a:off x="4996304" y="1497742"/>
            <a:ext cx="689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 text book (fake) </a:t>
            </a:r>
            <a:r>
              <a:rPr lang="en-US" dirty="0">
                <a:sym typeface="Wingdings" pitchFamily="2" charset="2"/>
              </a:rPr>
              <a:t> learned from Latex code, and almost compiled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E24862-F6D9-9949-923A-57D5E432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28" y="2026398"/>
            <a:ext cx="6947343" cy="3903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8B8468-1101-2E4B-A67B-3E450D2A687D}"/>
              </a:ext>
            </a:extLst>
          </p:cNvPr>
          <p:cNvSpPr txBox="1"/>
          <p:nvPr/>
        </p:nvSpPr>
        <p:spPr>
          <a:xfrm>
            <a:off x="7647031" y="6079351"/>
            <a:ext cx="4437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http://</a:t>
            </a:r>
            <a:r>
              <a:rPr lang="en-US" sz="1200" dirty="0" err="1"/>
              <a:t>karpathy.github.io</a:t>
            </a:r>
            <a:r>
              <a:rPr lang="en-US" sz="1200" dirty="0"/>
              <a:t>/2015/05/21/</a:t>
            </a:r>
            <a:r>
              <a:rPr lang="en-US" sz="1200" dirty="0" err="1"/>
              <a:t>rnn</a:t>
            </a:r>
            <a:r>
              <a:rPr lang="en-US" sz="1200" dirty="0"/>
              <a:t>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9166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FFB5-EA36-F344-A03A-52DA5D18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1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Generating source code?!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19E36-B0F8-6E44-AF31-2C064FCF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2346-A371-414C-892E-B3F3C357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425DC-B882-EC4C-A79A-8D55532F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FF5C3-4EF0-4341-A8B5-B3695C1A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ECFFA-28D9-C042-91A5-4186458A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25" y="1286540"/>
            <a:ext cx="5307348" cy="480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342B3-7391-1E49-9C08-5E1163A9C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800" y="1333426"/>
            <a:ext cx="5052560" cy="4890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CC8AF-3ACC-7345-8F3F-B84D44517A81}"/>
              </a:ext>
            </a:extLst>
          </p:cNvPr>
          <p:cNvSpPr txBox="1"/>
          <p:nvPr/>
        </p:nvSpPr>
        <p:spPr>
          <a:xfrm>
            <a:off x="6562510" y="772781"/>
            <a:ext cx="4437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http://</a:t>
            </a:r>
            <a:r>
              <a:rPr lang="en-US" sz="1200" dirty="0" err="1"/>
              <a:t>karpathy.github.io</a:t>
            </a:r>
            <a:r>
              <a:rPr lang="en-US" sz="1200" dirty="0"/>
              <a:t>/2015/05/21/</a:t>
            </a:r>
            <a:r>
              <a:rPr lang="en-US" sz="1200" dirty="0" err="1"/>
              <a:t>rnn</a:t>
            </a:r>
            <a:r>
              <a:rPr lang="en-US" sz="1200" dirty="0"/>
              <a:t>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420495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24E0-D191-394D-9AEB-29EBE35A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Character-level language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C138-70AD-CB45-A471-8EB77A70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C140-8077-1047-AF18-9D75B39F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E497-3C41-FA4E-B0D0-B1C01901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3A031-3C67-6941-9F62-1086100D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8F4D8-3C1C-A34E-B7FC-40DBD412F292}"/>
              </a:ext>
            </a:extLst>
          </p:cNvPr>
          <p:cNvSpPr txBox="1"/>
          <p:nvPr/>
        </p:nvSpPr>
        <p:spPr>
          <a:xfrm>
            <a:off x="1091699" y="1608395"/>
            <a:ext cx="4136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one character as the input at one time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22222-600A-5346-93E7-9C13F0176079}"/>
              </a:ext>
            </a:extLst>
          </p:cNvPr>
          <p:cNvSpPr txBox="1"/>
          <p:nvPr/>
        </p:nvSpPr>
        <p:spPr>
          <a:xfrm>
            <a:off x="1091699" y="2308860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  <a:r>
              <a:rPr lang="en-US" i="1" dirty="0"/>
              <a:t>I love you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9EF3C1-858D-A34A-A411-B2C596A53CB8}"/>
              </a:ext>
            </a:extLst>
          </p:cNvPr>
          <p:cNvSpPr/>
          <p:nvPr/>
        </p:nvSpPr>
        <p:spPr>
          <a:xfrm>
            <a:off x="2735580" y="2402086"/>
            <a:ext cx="381000" cy="1828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21D8F-64CC-CD40-A074-388ED4FC72FB}"/>
              </a:ext>
            </a:extLst>
          </p:cNvPr>
          <p:cNvSpPr txBox="1"/>
          <p:nvPr/>
        </p:nvSpPr>
        <p:spPr>
          <a:xfrm>
            <a:off x="3642360" y="2308860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 _    l    o   v    e    _    y    o   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A5967-BA42-EC46-93A1-50CB16578AD5}"/>
                  </a:ext>
                </a:extLst>
              </p:cNvPr>
              <p:cNvSpPr txBox="1"/>
              <p:nvPr/>
            </p:nvSpPr>
            <p:spPr>
              <a:xfrm>
                <a:off x="3581400" y="306379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EA5967-BA42-EC46-93A1-50CB16578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063795"/>
                <a:ext cx="424988" cy="215444"/>
              </a:xfrm>
              <a:prstGeom prst="rect">
                <a:avLst/>
              </a:prstGeom>
              <a:blipFill>
                <a:blip r:embed="rId3"/>
                <a:stretch>
                  <a:fillRect l="-8824" r="-294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71095-CB00-804E-B034-566D2819A6A8}"/>
                  </a:ext>
                </a:extLst>
              </p:cNvPr>
              <p:cNvSpPr txBox="1"/>
              <p:nvPr/>
            </p:nvSpPr>
            <p:spPr>
              <a:xfrm>
                <a:off x="4168022" y="3068002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71095-CB00-804E-B034-566D2819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022" y="3068002"/>
                <a:ext cx="424988" cy="215444"/>
              </a:xfrm>
              <a:prstGeom prst="rect">
                <a:avLst/>
              </a:prstGeom>
              <a:blipFill>
                <a:blip r:embed="rId4"/>
                <a:stretch>
                  <a:fillRect l="-857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8AF2EA-2356-D94F-BDEA-02E62ED2D4C3}"/>
                  </a:ext>
                </a:extLst>
              </p:cNvPr>
              <p:cNvSpPr txBox="1"/>
              <p:nvPr/>
            </p:nvSpPr>
            <p:spPr>
              <a:xfrm>
                <a:off x="6575374" y="3093114"/>
                <a:ext cx="5003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8AF2EA-2356-D94F-BDEA-02E62ED2D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74" y="3093114"/>
                <a:ext cx="500330" cy="215444"/>
              </a:xfrm>
              <a:prstGeom prst="rect">
                <a:avLst/>
              </a:prstGeom>
              <a:blipFill>
                <a:blip r:embed="rId5"/>
                <a:stretch>
                  <a:fillRect l="-7500" r="-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35ED5A5-E190-0648-BAE2-93D048B431FF}"/>
              </a:ext>
            </a:extLst>
          </p:cNvPr>
          <p:cNvSpPr txBox="1"/>
          <p:nvPr/>
        </p:nvSpPr>
        <p:spPr>
          <a:xfrm>
            <a:off x="5326380" y="292497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8B450B-AD12-384A-AADC-8DFD4295DE67}"/>
                  </a:ext>
                </a:extLst>
              </p:cNvPr>
              <p:cNvSpPr txBox="1"/>
              <p:nvPr/>
            </p:nvSpPr>
            <p:spPr>
              <a:xfrm>
                <a:off x="7780020" y="2201138"/>
                <a:ext cx="3573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Vocabulary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,⋯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,0,1,2,⋯9,_,@,#,$,⋯]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8B450B-AD12-384A-AADC-8DFD4295D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20" y="2201138"/>
                <a:ext cx="3573780" cy="584775"/>
              </a:xfrm>
              <a:prstGeom prst="rect">
                <a:avLst/>
              </a:prstGeom>
              <a:blipFill>
                <a:blip r:embed="rId6"/>
                <a:stretch>
                  <a:fillRect l="-709" t="-2128" r="-1134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1AA79C1-7D59-194D-9625-61A9EC13BC42}"/>
              </a:ext>
            </a:extLst>
          </p:cNvPr>
          <p:cNvSpPr txBox="1"/>
          <p:nvPr/>
        </p:nvSpPr>
        <p:spPr>
          <a:xfrm>
            <a:off x="1091699" y="3795066"/>
            <a:ext cx="683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Advantage: able to deal with out-of-vocabulary words, </a:t>
            </a:r>
            <a:r>
              <a:rPr lang="en-US" sz="1600" dirty="0" err="1"/>
              <a:t>e.g</a:t>
            </a:r>
            <a:r>
              <a:rPr lang="en-US" sz="1600" dirty="0"/>
              <a:t>, Tau, Wang, Xu, Ng,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BB63CC-CA84-F549-B7A4-5B76338FE116}"/>
              </a:ext>
            </a:extLst>
          </p:cNvPr>
          <p:cNvSpPr txBox="1"/>
          <p:nvPr/>
        </p:nvSpPr>
        <p:spPr>
          <a:xfrm>
            <a:off x="1091699" y="4542304"/>
            <a:ext cx="613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Disadvantage: much longer sentences; more computationally expensive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1A98F7-4C8B-6949-B296-16CC846DC772}"/>
              </a:ext>
            </a:extLst>
          </p:cNvPr>
          <p:cNvCxnSpPr/>
          <p:nvPr/>
        </p:nvCxnSpPr>
        <p:spPr>
          <a:xfrm>
            <a:off x="3793894" y="2785913"/>
            <a:ext cx="0" cy="21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54202B-1BC8-9947-B744-E0AC21978AB8}"/>
              </a:ext>
            </a:extLst>
          </p:cNvPr>
          <p:cNvCxnSpPr/>
          <p:nvPr/>
        </p:nvCxnSpPr>
        <p:spPr>
          <a:xfrm>
            <a:off x="6727594" y="2785912"/>
            <a:ext cx="0" cy="21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B816D5-1C5A-DB48-AB1F-9123F0CBAF1B}"/>
              </a:ext>
            </a:extLst>
          </p:cNvPr>
          <p:cNvCxnSpPr>
            <a:cxnSpLocks/>
          </p:cNvCxnSpPr>
          <p:nvPr/>
        </p:nvCxnSpPr>
        <p:spPr>
          <a:xfrm>
            <a:off x="4159270" y="2796757"/>
            <a:ext cx="107225" cy="225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10" grpId="0"/>
      <p:bldP spid="11" grpId="0"/>
      <p:bldP spid="12" grpId="0"/>
      <p:bldP spid="14" grpId="0"/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1838-9059-2741-A851-4AE39297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99C0-DE86-2C4D-9F84-EA4025A1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Gated Recurrent Unit (GRU)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Long Short Term Memory (LSTM)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Bi-directional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B0C03-31DB-0945-917F-5485215F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F72A-6D19-1445-BE3C-47528639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056F0-4242-A54B-904A-E6FF2EF2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796F5-9F6A-1147-8A72-104FF1F1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5FE5-B373-B04C-B0C0-E1E4E3C3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Notations: NER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E6040-17A2-CF48-994A-3AB08235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0D788-9A4A-BB4D-99E0-7B0F64EAE176}"/>
                  </a:ext>
                </a:extLst>
              </p:cNvPr>
              <p:cNvSpPr txBox="1"/>
              <p:nvPr/>
            </p:nvSpPr>
            <p:spPr>
              <a:xfrm>
                <a:off x="975476" y="1706137"/>
                <a:ext cx="11139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B0D788-9A4A-BB4D-99E0-7B0F64EA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76" y="1706137"/>
                <a:ext cx="1113974" cy="369332"/>
              </a:xfrm>
              <a:prstGeom prst="rect">
                <a:avLst/>
              </a:prstGeom>
              <a:blipFill>
                <a:blip r:embed="rId3"/>
                <a:stretch>
                  <a:fillRect l="-449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5C0F6C7-0FCE-3345-9E78-B780B6ACDA7A}"/>
              </a:ext>
            </a:extLst>
          </p:cNvPr>
          <p:cNvSpPr txBox="1"/>
          <p:nvPr/>
        </p:nvSpPr>
        <p:spPr>
          <a:xfrm>
            <a:off x="2230244" y="1706137"/>
            <a:ext cx="606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Gandalf</a:t>
            </a:r>
            <a:r>
              <a:rPr lang="en-US" dirty="0"/>
              <a:t>    told    </a:t>
            </a:r>
            <a:r>
              <a:rPr lang="en-US" dirty="0">
                <a:solidFill>
                  <a:srgbClr val="FF0000"/>
                </a:solidFill>
              </a:rPr>
              <a:t>Frodo</a:t>
            </a:r>
            <a:r>
              <a:rPr lang="en-US" dirty="0"/>
              <a:t>    that    he    must    destroy    the    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4DC70-41A7-B44F-80DA-9299A02A0875}"/>
                  </a:ext>
                </a:extLst>
              </p:cNvPr>
              <p:cNvSpPr txBox="1"/>
              <p:nvPr/>
            </p:nvSpPr>
            <p:spPr>
              <a:xfrm>
                <a:off x="775205" y="2903034"/>
                <a:ext cx="115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4DC70-41A7-B44F-80DA-9299A02A0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05" y="2903034"/>
                <a:ext cx="1158459" cy="369332"/>
              </a:xfrm>
              <a:prstGeom prst="rect">
                <a:avLst/>
              </a:prstGeom>
              <a:blipFill>
                <a:blip r:embed="rId4"/>
                <a:stretch>
                  <a:fillRect l="-3261"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486888-85BD-3C4A-8EAA-955FB593AC24}"/>
              </a:ext>
            </a:extLst>
          </p:cNvPr>
          <p:cNvSpPr txBox="1"/>
          <p:nvPr/>
        </p:nvSpPr>
        <p:spPr>
          <a:xfrm>
            <a:off x="2497873" y="2903034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1             0           1           0       0        0            0             0        0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56D082-D305-BE4D-9DEF-B044363A1842}"/>
                  </a:ext>
                </a:extLst>
              </p:cNvPr>
              <p:cNvSpPr txBox="1"/>
              <p:nvPr/>
            </p:nvSpPr>
            <p:spPr>
              <a:xfrm>
                <a:off x="2408663" y="2266821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56D082-D305-BE4D-9DEF-B044363A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63" y="2266821"/>
                <a:ext cx="543162" cy="276999"/>
              </a:xfrm>
              <a:prstGeom prst="rect">
                <a:avLst/>
              </a:prstGeom>
              <a:blipFill>
                <a:blip r:embed="rId5"/>
                <a:stretch>
                  <a:fillRect l="-4651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B5334-2695-7941-9C9A-7C9FB4102E8C}"/>
                  </a:ext>
                </a:extLst>
              </p:cNvPr>
              <p:cNvSpPr txBox="1"/>
              <p:nvPr/>
            </p:nvSpPr>
            <p:spPr>
              <a:xfrm>
                <a:off x="3218985" y="2266820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B5334-2695-7941-9C9A-7C9FB410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85" y="2266820"/>
                <a:ext cx="543162" cy="276999"/>
              </a:xfrm>
              <a:prstGeom prst="rect">
                <a:avLst/>
              </a:prstGeom>
              <a:blipFill>
                <a:blip r:embed="rId6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54DC8E-5770-6C42-9B59-82E51349E409}"/>
                  </a:ext>
                </a:extLst>
              </p:cNvPr>
              <p:cNvSpPr txBox="1"/>
              <p:nvPr/>
            </p:nvSpPr>
            <p:spPr>
              <a:xfrm>
                <a:off x="3895492" y="2266819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54DC8E-5770-6C42-9B59-82E51349E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92" y="2266819"/>
                <a:ext cx="543162" cy="276999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C2B09AB-577C-D748-8E65-4382939191BE}"/>
              </a:ext>
            </a:extLst>
          </p:cNvPr>
          <p:cNvSpPr txBox="1"/>
          <p:nvPr/>
        </p:nvSpPr>
        <p:spPr>
          <a:xfrm>
            <a:off x="4705814" y="22206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23D1BF-DED9-6E43-83F4-DF4378957BBC}"/>
                  </a:ext>
                </a:extLst>
              </p:cNvPr>
              <p:cNvSpPr txBox="1"/>
              <p:nvPr/>
            </p:nvSpPr>
            <p:spPr>
              <a:xfrm>
                <a:off x="7747844" y="2268376"/>
                <a:ext cx="538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23D1BF-DED9-6E43-83F4-DF4378957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44" y="2268376"/>
                <a:ext cx="538353" cy="276999"/>
              </a:xfrm>
              <a:prstGeom prst="rect">
                <a:avLst/>
              </a:prstGeom>
              <a:blipFill>
                <a:blip r:embed="rId8"/>
                <a:stretch>
                  <a:fillRect l="-4651" t="-4545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BB7B3-8C30-2A45-B1B6-AF0A34876BDB}"/>
                  </a:ext>
                </a:extLst>
              </p:cNvPr>
              <p:cNvSpPr txBox="1"/>
              <p:nvPr/>
            </p:nvSpPr>
            <p:spPr>
              <a:xfrm>
                <a:off x="9508813" y="2268378"/>
                <a:ext cx="523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BB7B3-8C30-2A45-B1B6-AF0A3487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813" y="2268378"/>
                <a:ext cx="523605" cy="276999"/>
              </a:xfrm>
              <a:prstGeom prst="rect">
                <a:avLst/>
              </a:prstGeom>
              <a:blipFill>
                <a:blip r:embed="rId9"/>
                <a:stretch>
                  <a:fillRect l="-4762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79A032-40CC-954D-ABE9-2177673943CB}"/>
                  </a:ext>
                </a:extLst>
              </p:cNvPr>
              <p:cNvSpPr txBox="1"/>
              <p:nvPr/>
            </p:nvSpPr>
            <p:spPr>
              <a:xfrm>
                <a:off x="2408663" y="3465275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79A032-40CC-954D-ABE9-217767394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63" y="3465275"/>
                <a:ext cx="548227" cy="276999"/>
              </a:xfrm>
              <a:prstGeom prst="rect">
                <a:avLst/>
              </a:prstGeom>
              <a:blipFill>
                <a:blip r:embed="rId10"/>
                <a:stretch>
                  <a:fillRect l="-9091" t="-4348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C5332E-CE60-394B-88CA-AC6E9A51C66E}"/>
                  </a:ext>
                </a:extLst>
              </p:cNvPr>
              <p:cNvSpPr txBox="1"/>
              <p:nvPr/>
            </p:nvSpPr>
            <p:spPr>
              <a:xfrm>
                <a:off x="3218985" y="3465274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C5332E-CE60-394B-88CA-AC6E9A51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85" y="3465274"/>
                <a:ext cx="548227" cy="276999"/>
              </a:xfrm>
              <a:prstGeom prst="rect">
                <a:avLst/>
              </a:prstGeom>
              <a:blipFill>
                <a:blip r:embed="rId11"/>
                <a:stretch>
                  <a:fillRect l="-6667" t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F4CB6A-EA66-E14F-BC08-D1265CDB6B37}"/>
                  </a:ext>
                </a:extLst>
              </p:cNvPr>
              <p:cNvSpPr txBox="1"/>
              <p:nvPr/>
            </p:nvSpPr>
            <p:spPr>
              <a:xfrm>
                <a:off x="3895492" y="3465273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F4CB6A-EA66-E14F-BC08-D1265CD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92" y="3465273"/>
                <a:ext cx="548227" cy="276999"/>
              </a:xfrm>
              <a:prstGeom prst="rect">
                <a:avLst/>
              </a:prstGeom>
              <a:blipFill>
                <a:blip r:embed="rId12"/>
                <a:stretch>
                  <a:fillRect l="-9091" t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B69C540-3299-AD49-909D-F8625EE63D3D}"/>
              </a:ext>
            </a:extLst>
          </p:cNvPr>
          <p:cNvSpPr txBox="1"/>
          <p:nvPr/>
        </p:nvSpPr>
        <p:spPr>
          <a:xfrm>
            <a:off x="4705814" y="34191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F72D0B-E419-F642-83B4-5C15AABCFC1D}"/>
                  </a:ext>
                </a:extLst>
              </p:cNvPr>
              <p:cNvSpPr txBox="1"/>
              <p:nvPr/>
            </p:nvSpPr>
            <p:spPr>
              <a:xfrm>
                <a:off x="7747844" y="3466830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F72D0B-E419-F642-83B4-5C15AABC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44" y="3466830"/>
                <a:ext cx="543418" cy="276999"/>
              </a:xfrm>
              <a:prstGeom prst="rect">
                <a:avLst/>
              </a:prstGeom>
              <a:blipFill>
                <a:blip r:embed="rId13"/>
                <a:stretch>
                  <a:fillRect l="-9091" t="-4348" r="-227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F20C0D-58FB-2943-9A3C-6526B9DEFC0A}"/>
                  </a:ext>
                </a:extLst>
              </p:cNvPr>
              <p:cNvSpPr txBox="1"/>
              <p:nvPr/>
            </p:nvSpPr>
            <p:spPr>
              <a:xfrm>
                <a:off x="9508813" y="3419106"/>
                <a:ext cx="528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F20C0D-58FB-2943-9A3C-6526B9DEF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813" y="3419106"/>
                <a:ext cx="528671" cy="276999"/>
              </a:xfrm>
              <a:prstGeom prst="rect">
                <a:avLst/>
              </a:prstGeom>
              <a:blipFill>
                <a:blip r:embed="rId14"/>
                <a:stretch>
                  <a:fillRect l="-9524" r="-23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48B2AD-ED1B-DA4A-89C7-58372565F7A7}"/>
                  </a:ext>
                </a:extLst>
              </p:cNvPr>
              <p:cNvSpPr txBox="1"/>
              <p:nvPr/>
            </p:nvSpPr>
            <p:spPr>
              <a:xfrm>
                <a:off x="10520248" y="2268378"/>
                <a:ext cx="702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48B2AD-ED1B-DA4A-89C7-58372565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248" y="2268378"/>
                <a:ext cx="702244" cy="276999"/>
              </a:xfrm>
              <a:prstGeom prst="rect">
                <a:avLst/>
              </a:prstGeom>
              <a:blipFill>
                <a:blip r:embed="rId15"/>
                <a:stretch>
                  <a:fillRect l="-7143" r="-535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B55EC5-BAD6-BC48-B36A-5ABD4D2986F2}"/>
                  </a:ext>
                </a:extLst>
              </p:cNvPr>
              <p:cNvSpPr txBox="1"/>
              <p:nvPr/>
            </p:nvSpPr>
            <p:spPr>
              <a:xfrm>
                <a:off x="10520248" y="3419105"/>
                <a:ext cx="70987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B55EC5-BAD6-BC48-B36A-5ABD4D298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248" y="3419105"/>
                <a:ext cx="709874" cy="298928"/>
              </a:xfrm>
              <a:prstGeom prst="rect">
                <a:avLst/>
              </a:prstGeom>
              <a:blipFill>
                <a:blip r:embed="rId16"/>
                <a:stretch>
                  <a:fillRect l="-7143" r="-71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0FC48-13AB-3A48-8A4B-95AD901DBCCA}"/>
                  </a:ext>
                </a:extLst>
              </p:cNvPr>
              <p:cNvSpPr txBox="1"/>
              <p:nvPr/>
            </p:nvSpPr>
            <p:spPr>
              <a:xfrm>
                <a:off x="1246449" y="4578898"/>
                <a:ext cx="6501395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: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element in the sequence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training example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0FC48-13AB-3A48-8A4B-95AD901D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49" y="4578898"/>
                <a:ext cx="6501395" cy="387927"/>
              </a:xfrm>
              <a:prstGeom prst="rect">
                <a:avLst/>
              </a:prstGeom>
              <a:blipFill>
                <a:blip r:embed="rId1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215A8-6554-0E47-957B-B7A8E6093D5C}"/>
                  </a:ext>
                </a:extLst>
              </p:cNvPr>
              <p:cNvSpPr txBox="1"/>
              <p:nvPr/>
            </p:nvSpPr>
            <p:spPr>
              <a:xfrm>
                <a:off x="1234790" y="5047247"/>
                <a:ext cx="5923353" cy="428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: the length of input sequence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training example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215A8-6554-0E47-957B-B7A8E6093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790" y="5047247"/>
                <a:ext cx="5923353" cy="428707"/>
              </a:xfrm>
              <a:prstGeom prst="rect">
                <a:avLst/>
              </a:prstGeom>
              <a:blipFill>
                <a:blip r:embed="rId1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FB110F-D15F-F24B-86F7-DFCB434A5F42}"/>
                  </a:ext>
                </a:extLst>
              </p:cNvPr>
              <p:cNvSpPr txBox="1"/>
              <p:nvPr/>
            </p:nvSpPr>
            <p:spPr>
              <a:xfrm>
                <a:off x="1280609" y="5646880"/>
                <a:ext cx="73366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FB110F-D15F-F24B-86F7-DFCB434A5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09" y="5646880"/>
                <a:ext cx="733662" cy="295594"/>
              </a:xfrm>
              <a:prstGeom prst="rect">
                <a:avLst/>
              </a:prstGeom>
              <a:blipFill>
                <a:blip r:embed="rId19"/>
                <a:stretch>
                  <a:fillRect l="-678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27987C-DAD1-D14E-A2F3-46CB3896FDA1}"/>
                  </a:ext>
                </a:extLst>
              </p:cNvPr>
              <p:cNvSpPr/>
              <p:nvPr/>
            </p:nvSpPr>
            <p:spPr>
              <a:xfrm>
                <a:off x="2164547" y="5580323"/>
                <a:ext cx="603499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27987C-DAD1-D14E-A2F3-46CB3896F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47" y="5580323"/>
                <a:ext cx="603499" cy="459678"/>
              </a:xfrm>
              <a:prstGeom prst="rect">
                <a:avLst/>
              </a:prstGeom>
              <a:blipFill>
                <a:blip r:embed="rId2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ACF91C5-398E-554E-A888-B0526B133306}"/>
              </a:ext>
            </a:extLst>
          </p:cNvPr>
          <p:cNvSpPr txBox="1"/>
          <p:nvPr/>
        </p:nvSpPr>
        <p:spPr>
          <a:xfrm>
            <a:off x="8507000" y="460241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supervised</a:t>
            </a:r>
            <a:r>
              <a:rPr lang="en-US" dirty="0"/>
              <a:t> learning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588ACA-1F21-AA42-AAC8-8F4B3FC549D6}"/>
                  </a:ext>
                </a:extLst>
              </p:cNvPr>
              <p:cNvSpPr txBox="1"/>
              <p:nvPr/>
            </p:nvSpPr>
            <p:spPr>
              <a:xfrm>
                <a:off x="8501814" y="5475954"/>
                <a:ext cx="2609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learn the mapping: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588ACA-1F21-AA42-AAC8-8F4B3FC5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14" y="5475954"/>
                <a:ext cx="2609753" cy="369332"/>
              </a:xfrm>
              <a:prstGeom prst="rect">
                <a:avLst/>
              </a:prstGeom>
              <a:blipFill>
                <a:blip r:embed="rId21"/>
                <a:stretch>
                  <a:fillRect l="-1449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FA4B8E-F26B-2943-80BE-18B0F56F5092}"/>
                  </a:ext>
                </a:extLst>
              </p:cNvPr>
              <p:cNvSpPr txBox="1"/>
              <p:nvPr/>
            </p:nvSpPr>
            <p:spPr>
              <a:xfrm>
                <a:off x="8501814" y="5029887"/>
                <a:ext cx="219297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FA4B8E-F26B-2943-80BE-18B0F56F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14" y="5029887"/>
                <a:ext cx="2192973" cy="387927"/>
              </a:xfrm>
              <a:prstGeom prst="rect">
                <a:avLst/>
              </a:prstGeom>
              <a:blipFill>
                <a:blip r:embed="rId22"/>
                <a:stretch>
                  <a:fillRect l="-1724"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69FF552-3CF9-B048-A172-DE2304F4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C223-8216-F546-9E3E-223D39C3FF8A}" type="datetime1">
              <a:rPr lang="en-US" smtClean="0"/>
              <a:t>10/23/18</a:t>
            </a:fld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3164A646-4D30-6F44-9DE4-4FFFF35C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A37A389-BFAF-2E44-8FCA-4798E86E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D404-3D32-F042-B59C-9D23EF92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40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Data representation: how to represent a word?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0D1E2-6D64-DE44-9B97-26657065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486A7-C457-F448-8079-C25367D567F0}"/>
              </a:ext>
            </a:extLst>
          </p:cNvPr>
          <p:cNvSpPr txBox="1"/>
          <p:nvPr/>
        </p:nvSpPr>
        <p:spPr>
          <a:xfrm>
            <a:off x="2230244" y="1499922"/>
            <a:ext cx="606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Gandalf    told    Frodo    that    he    must    destroy    the    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F2CE47-C085-B949-9F0E-3105069ADA28}"/>
                  </a:ext>
                </a:extLst>
              </p:cNvPr>
              <p:cNvSpPr/>
              <p:nvPr/>
            </p:nvSpPr>
            <p:spPr>
              <a:xfrm>
                <a:off x="1393809" y="1499922"/>
                <a:ext cx="430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EF2CE47-C085-B949-9F0E-3105069AD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09" y="1499922"/>
                <a:ext cx="430502" cy="369332"/>
              </a:xfrm>
              <a:prstGeom prst="rect">
                <a:avLst/>
              </a:prstGeom>
              <a:blipFill>
                <a:blip r:embed="rId3"/>
                <a:stretch>
                  <a:fillRect t="-3333" r="-857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9B48C8-210C-FC4C-A6A7-163FE3BC22F1}"/>
                  </a:ext>
                </a:extLst>
              </p:cNvPr>
              <p:cNvSpPr txBox="1"/>
              <p:nvPr/>
            </p:nvSpPr>
            <p:spPr>
              <a:xfrm>
                <a:off x="2408663" y="2060606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9B48C8-210C-FC4C-A6A7-163FE3BC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63" y="2060606"/>
                <a:ext cx="543162" cy="276999"/>
              </a:xfrm>
              <a:prstGeom prst="rect">
                <a:avLst/>
              </a:prstGeom>
              <a:blipFill>
                <a:blip r:embed="rId4"/>
                <a:stretch>
                  <a:fillRect l="-4651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57DE58-B348-364B-9B89-83661B736E6D}"/>
                  </a:ext>
                </a:extLst>
              </p:cNvPr>
              <p:cNvSpPr txBox="1"/>
              <p:nvPr/>
            </p:nvSpPr>
            <p:spPr>
              <a:xfrm>
                <a:off x="3218985" y="2060605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57DE58-B348-364B-9B89-83661B73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85" y="2060605"/>
                <a:ext cx="543162" cy="276999"/>
              </a:xfrm>
              <a:prstGeom prst="rect">
                <a:avLst/>
              </a:prstGeom>
              <a:blipFill>
                <a:blip r:embed="rId5"/>
                <a:stretch>
                  <a:fillRect l="-2273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71D1B8-41FB-3B45-A910-59D655F76AAC}"/>
                  </a:ext>
                </a:extLst>
              </p:cNvPr>
              <p:cNvSpPr txBox="1"/>
              <p:nvPr/>
            </p:nvSpPr>
            <p:spPr>
              <a:xfrm>
                <a:off x="3895492" y="2060604"/>
                <a:ext cx="543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71D1B8-41FB-3B45-A910-59D655F76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92" y="2060604"/>
                <a:ext cx="543162" cy="276999"/>
              </a:xfrm>
              <a:prstGeom prst="rect">
                <a:avLst/>
              </a:prstGeom>
              <a:blipFill>
                <a:blip r:embed="rId6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62808C2-00B3-1843-92CA-BC5C5F71B726}"/>
              </a:ext>
            </a:extLst>
          </p:cNvPr>
          <p:cNvSpPr txBox="1"/>
          <p:nvPr/>
        </p:nvSpPr>
        <p:spPr>
          <a:xfrm>
            <a:off x="4705814" y="20144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C0E0FA-D639-B346-9149-3B022097904E}"/>
                  </a:ext>
                </a:extLst>
              </p:cNvPr>
              <p:cNvSpPr txBox="1"/>
              <p:nvPr/>
            </p:nvSpPr>
            <p:spPr>
              <a:xfrm>
                <a:off x="7747844" y="2062161"/>
                <a:ext cx="5383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C0E0FA-D639-B346-9149-3B022097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44" y="2062161"/>
                <a:ext cx="538353" cy="276999"/>
              </a:xfrm>
              <a:prstGeom prst="rect">
                <a:avLst/>
              </a:prstGeom>
              <a:blipFill>
                <a:blip r:embed="rId7"/>
                <a:stretch>
                  <a:fillRect l="-4651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D5BDE-36B3-4F46-A8E2-CCD91FC2CB30}"/>
                  </a:ext>
                </a:extLst>
              </p:cNvPr>
              <p:cNvSpPr txBox="1"/>
              <p:nvPr/>
            </p:nvSpPr>
            <p:spPr>
              <a:xfrm>
                <a:off x="1305064" y="2742832"/>
                <a:ext cx="2457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D5BDE-36B3-4F46-A8E2-CCD91FC2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64" y="2742832"/>
                <a:ext cx="2457083" cy="369332"/>
              </a:xfrm>
              <a:prstGeom prst="rect">
                <a:avLst/>
              </a:prstGeom>
              <a:blipFill>
                <a:blip r:embed="rId8"/>
                <a:stretch>
                  <a:fillRect l="-2062" t="-10345" r="-103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E4503D-4457-7449-B09A-16B3FC87F179}"/>
              </a:ext>
            </a:extLst>
          </p:cNvPr>
          <p:cNvSpPr txBox="1"/>
          <p:nvPr/>
        </p:nvSpPr>
        <p:spPr>
          <a:xfrm>
            <a:off x="4267200" y="2742832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One-hot</a:t>
            </a:r>
            <a:r>
              <a:rPr lang="en-US" dirty="0"/>
              <a:t> encoding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F71F0-1D59-574B-852F-17B8B89DE99A}"/>
              </a:ext>
            </a:extLst>
          </p:cNvPr>
          <p:cNvSpPr txBox="1"/>
          <p:nvPr/>
        </p:nvSpPr>
        <p:spPr>
          <a:xfrm>
            <a:off x="1231000" y="3345595"/>
            <a:ext cx="1582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Vocabulary (10k)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079E5-89E4-574C-A272-B5BEBBD24C93}"/>
                  </a:ext>
                </a:extLst>
              </p:cNvPr>
              <p:cNvSpPr txBox="1"/>
              <p:nvPr/>
            </p:nvSpPr>
            <p:spPr>
              <a:xfrm>
                <a:off x="1501462" y="3831266"/>
                <a:ext cx="845873" cy="2850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𝑎𝑏𝑜𝑢𝑡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𝐹𝑟𝑜𝑑𝑜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𝐺𝑎𝑛𝑑𝑎𝑙𝑓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𝑡h𝑎𝑡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𝑡𝑜𝑙𝑑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𝑧𝑜𝑜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E079E5-89E4-574C-A272-B5BEBBD2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462" y="3831266"/>
                <a:ext cx="845873" cy="2850076"/>
              </a:xfrm>
              <a:prstGeom prst="rect">
                <a:avLst/>
              </a:prstGeom>
              <a:blipFill>
                <a:blip r:embed="rId9"/>
                <a:stretch>
                  <a:fillRect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A99A1E0-7B25-1D49-AB76-4E4856EAD31C}"/>
              </a:ext>
            </a:extLst>
          </p:cNvPr>
          <p:cNvSpPr txBox="1"/>
          <p:nvPr/>
        </p:nvSpPr>
        <p:spPr>
          <a:xfrm>
            <a:off x="2813806" y="375136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B2DF6-9E1B-0B4D-9AE4-50AB8E957123}"/>
              </a:ext>
            </a:extLst>
          </p:cNvPr>
          <p:cNvSpPr txBox="1"/>
          <p:nvPr/>
        </p:nvSpPr>
        <p:spPr>
          <a:xfrm>
            <a:off x="2680244" y="454446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2305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7BC93-BF44-104D-A0A5-93BECE5D21C1}"/>
              </a:ext>
            </a:extLst>
          </p:cNvPr>
          <p:cNvSpPr txBox="1"/>
          <p:nvPr/>
        </p:nvSpPr>
        <p:spPr>
          <a:xfrm>
            <a:off x="2676749" y="494852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C8C36-13E7-1E4F-A17A-2EA2B27685CD}"/>
              </a:ext>
            </a:extLst>
          </p:cNvPr>
          <p:cNvSpPr txBox="1"/>
          <p:nvPr/>
        </p:nvSpPr>
        <p:spPr>
          <a:xfrm>
            <a:off x="2676748" y="60295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7677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8EE9C8-2F2B-9A4A-812A-057748698810}"/>
              </a:ext>
            </a:extLst>
          </p:cNvPr>
          <p:cNvSpPr txBox="1"/>
          <p:nvPr/>
        </p:nvSpPr>
        <p:spPr>
          <a:xfrm>
            <a:off x="2608620" y="643357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1462D-8E96-5A4C-9B60-100B2AD67781}"/>
              </a:ext>
            </a:extLst>
          </p:cNvPr>
          <p:cNvSpPr txBox="1"/>
          <p:nvPr/>
        </p:nvSpPr>
        <p:spPr>
          <a:xfrm>
            <a:off x="2823981" y="3358038"/>
            <a:ext cx="346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(most common 10k words in the training 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80A03-6717-7340-B1A2-361E2A99E03D}"/>
                  </a:ext>
                </a:extLst>
              </p:cNvPr>
              <p:cNvSpPr txBox="1"/>
              <p:nvPr/>
            </p:nvSpPr>
            <p:spPr>
              <a:xfrm>
                <a:off x="4134276" y="4252506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80A03-6717-7340-B1A2-361E2A99E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276" y="4252506"/>
                <a:ext cx="421206" cy="215444"/>
              </a:xfrm>
              <a:prstGeom prst="rect">
                <a:avLst/>
              </a:prstGeom>
              <a:blipFill>
                <a:blip r:embed="rId10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15E2E3E-305F-6341-96A6-4547E92BE748}"/>
              </a:ext>
            </a:extLst>
          </p:cNvPr>
          <p:cNvSpPr/>
          <p:nvPr/>
        </p:nvSpPr>
        <p:spPr>
          <a:xfrm>
            <a:off x="1305064" y="1499922"/>
            <a:ext cx="7399457" cy="93847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7DB1-02E9-9C49-9CE2-1C7D95BFA0D2}"/>
                  </a:ext>
                </a:extLst>
              </p:cNvPr>
              <p:cNvSpPr txBox="1"/>
              <p:nvPr/>
            </p:nvSpPr>
            <p:spPr>
              <a:xfrm>
                <a:off x="4173517" y="4580031"/>
                <a:ext cx="265136" cy="204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7DB1-02E9-9C49-9CE2-1C7D95BFA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17" y="4580031"/>
                <a:ext cx="265136" cy="2043316"/>
              </a:xfrm>
              <a:prstGeom prst="rect">
                <a:avLst/>
              </a:prstGeom>
              <a:blipFill>
                <a:blip r:embed="rId11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76ACE4-BB59-0746-962F-15820509F24E}"/>
              </a:ext>
            </a:extLst>
          </p:cNvPr>
          <p:cNvCxnSpPr>
            <a:cxnSpLocks/>
          </p:cNvCxnSpPr>
          <p:nvPr/>
        </p:nvCxnSpPr>
        <p:spPr>
          <a:xfrm>
            <a:off x="4438654" y="5500776"/>
            <a:ext cx="168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99E7AC-1116-D34E-9374-77ADDD169227}"/>
              </a:ext>
            </a:extLst>
          </p:cNvPr>
          <p:cNvSpPr txBox="1"/>
          <p:nvPr/>
        </p:nvSpPr>
        <p:spPr>
          <a:xfrm>
            <a:off x="4607442" y="5362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E8A5D-A8CA-2947-90A2-885A3F5BC28D}"/>
                  </a:ext>
                </a:extLst>
              </p:cNvPr>
              <p:cNvSpPr txBox="1"/>
              <p:nvPr/>
            </p:nvSpPr>
            <p:spPr>
              <a:xfrm>
                <a:off x="5388865" y="4257928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E8A5D-A8CA-2947-90A2-885A3F5B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865" y="4257928"/>
                <a:ext cx="421206" cy="215444"/>
              </a:xfrm>
              <a:prstGeom prst="rect">
                <a:avLst/>
              </a:prstGeom>
              <a:blipFill>
                <a:blip r:embed="rId12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542E9F-68CB-8745-B47A-AB4F4CA3D961}"/>
                  </a:ext>
                </a:extLst>
              </p:cNvPr>
              <p:cNvSpPr txBox="1"/>
              <p:nvPr/>
            </p:nvSpPr>
            <p:spPr>
              <a:xfrm>
                <a:off x="5428106" y="4585453"/>
                <a:ext cx="265136" cy="204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542E9F-68CB-8745-B47A-AB4F4CA3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06" y="4585453"/>
                <a:ext cx="265136" cy="2043316"/>
              </a:xfrm>
              <a:prstGeom prst="rect">
                <a:avLst/>
              </a:prstGeom>
              <a:blipFill>
                <a:blip r:embed="rId13"/>
                <a:stretch>
                  <a:fillRect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0A26B3-5060-4940-B3B7-C8EA3B102D29}"/>
              </a:ext>
            </a:extLst>
          </p:cNvPr>
          <p:cNvCxnSpPr>
            <a:cxnSpLocks/>
          </p:cNvCxnSpPr>
          <p:nvPr/>
        </p:nvCxnSpPr>
        <p:spPr>
          <a:xfrm>
            <a:off x="5706439" y="5915445"/>
            <a:ext cx="168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3D1AB97-342C-E448-BDD4-FAA8410784CB}"/>
              </a:ext>
            </a:extLst>
          </p:cNvPr>
          <p:cNvSpPr txBox="1"/>
          <p:nvPr/>
        </p:nvSpPr>
        <p:spPr>
          <a:xfrm>
            <a:off x="5875227" y="577694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7677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6E670B-F277-C846-AFA0-408958CE492E}"/>
              </a:ext>
            </a:extLst>
          </p:cNvPr>
          <p:cNvSpPr txBox="1"/>
          <p:nvPr/>
        </p:nvSpPr>
        <p:spPr>
          <a:xfrm>
            <a:off x="3966410" y="3874172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Gandalf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7FA66A-EAC2-4B44-8165-83CCAA36FFA9}"/>
              </a:ext>
            </a:extLst>
          </p:cNvPr>
          <p:cNvSpPr txBox="1"/>
          <p:nvPr/>
        </p:nvSpPr>
        <p:spPr>
          <a:xfrm>
            <a:off x="5323333" y="3875680"/>
            <a:ext cx="474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00DC5C-D3EF-AA44-8AAE-6BEFF00942BA}"/>
                  </a:ext>
                </a:extLst>
              </p:cNvPr>
              <p:cNvSpPr txBox="1"/>
              <p:nvPr/>
            </p:nvSpPr>
            <p:spPr>
              <a:xfrm>
                <a:off x="6592157" y="4256420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00DC5C-D3EF-AA44-8AAE-6BEFF0094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57" y="4256420"/>
                <a:ext cx="421206" cy="215444"/>
              </a:xfrm>
              <a:prstGeom prst="rect">
                <a:avLst/>
              </a:prstGeom>
              <a:blipFill>
                <a:blip r:embed="rId1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91FE8-DD5A-A645-8D22-4648651F3931}"/>
                  </a:ext>
                </a:extLst>
              </p:cNvPr>
              <p:cNvSpPr txBox="1"/>
              <p:nvPr/>
            </p:nvSpPr>
            <p:spPr>
              <a:xfrm>
                <a:off x="6631398" y="4583945"/>
                <a:ext cx="265136" cy="204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91FE8-DD5A-A645-8D22-4648651F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98" y="4583945"/>
                <a:ext cx="265136" cy="2043316"/>
              </a:xfrm>
              <a:prstGeom prst="rect">
                <a:avLst/>
              </a:prstGeom>
              <a:blipFill>
                <a:blip r:embed="rId15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A0AF522-F78E-704A-98FE-D4970569EDD0}"/>
              </a:ext>
            </a:extLst>
          </p:cNvPr>
          <p:cNvSpPr txBox="1"/>
          <p:nvPr/>
        </p:nvSpPr>
        <p:spPr>
          <a:xfrm>
            <a:off x="6526625" y="3874172"/>
            <a:ext cx="609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Frodo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D2285B-0A05-8548-B5B9-3B3D953DC489}"/>
              </a:ext>
            </a:extLst>
          </p:cNvPr>
          <p:cNvCxnSpPr>
            <a:cxnSpLocks/>
          </p:cNvCxnSpPr>
          <p:nvPr/>
        </p:nvCxnSpPr>
        <p:spPr>
          <a:xfrm>
            <a:off x="6916266" y="5291744"/>
            <a:ext cx="168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06F2AD-40A5-EE41-921E-097DBEB0C89C}"/>
              </a:ext>
            </a:extLst>
          </p:cNvPr>
          <p:cNvSpPr txBox="1"/>
          <p:nvPr/>
        </p:nvSpPr>
        <p:spPr>
          <a:xfrm>
            <a:off x="7085054" y="51532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750E26-3BF9-6D49-9F27-6942E3EFF881}"/>
              </a:ext>
            </a:extLst>
          </p:cNvPr>
          <p:cNvSpPr txBox="1"/>
          <p:nvPr/>
        </p:nvSpPr>
        <p:spPr>
          <a:xfrm>
            <a:off x="7772429" y="54076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783027DB-61F2-0B4D-943A-E7DC4B4CC355}"/>
              </a:ext>
            </a:extLst>
          </p:cNvPr>
          <p:cNvSpPr/>
          <p:nvPr/>
        </p:nvSpPr>
        <p:spPr>
          <a:xfrm>
            <a:off x="8321639" y="4580031"/>
            <a:ext cx="226828" cy="20074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413407-6FBE-1A4D-9079-CBC0ABB961BD}"/>
                  </a:ext>
                </a:extLst>
              </p:cNvPr>
              <p:cNvSpPr txBox="1"/>
              <p:nvPr/>
            </p:nvSpPr>
            <p:spPr>
              <a:xfrm>
                <a:off x="8693779" y="5439144"/>
                <a:ext cx="764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10000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413407-6FBE-1A4D-9079-CBC0ABB9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79" y="5439144"/>
                <a:ext cx="764632" cy="215444"/>
              </a:xfrm>
              <a:prstGeom prst="rect">
                <a:avLst/>
              </a:prstGeom>
              <a:blipFill>
                <a:blip r:embed="rId16"/>
                <a:stretch>
                  <a:fillRect l="-4918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1CB5712-4553-274E-9C33-3BAAF7DB7EE4}"/>
              </a:ext>
            </a:extLst>
          </p:cNvPr>
          <p:cNvSpPr txBox="1"/>
          <p:nvPr/>
        </p:nvSpPr>
        <p:spPr>
          <a:xfrm>
            <a:off x="8659573" y="5654588"/>
            <a:ext cx="1361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One-hot vectors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368C6BF9-17C6-5349-B054-3F51953E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30BC-F02A-F145-B1F4-34819598C052}" type="datetime1">
              <a:rPr lang="en-US" smtClean="0"/>
              <a:t>10/23/18</a:t>
            </a:fld>
            <a:endParaRPr lang="en-US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A550D7CF-8E2C-4045-AEAD-C50D29C8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FDE46AD-B3BA-AD48-80B9-48F0A3F1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0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 animBg="1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D9415-AD07-1548-966A-0DC61EFC98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946224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Build the model to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</a:t>
                </a:r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6D9415-AD07-1548-966A-0DC61EFC98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946224"/>
              </a:xfrm>
              <a:blipFill>
                <a:blip r:embed="rId2"/>
                <a:stretch>
                  <a:fillRect l="-168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B66CDDE-2B30-3C4B-BCD0-9353BD67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863B5-C16D-1946-8058-3DC2215E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2B7E-D31E-6040-9983-79FF6829478B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8CECC-0752-944E-9335-64B3F185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F3C7-0371-6E40-8D33-70AAE79F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1C9B-68E4-2748-A3BA-4FF2B2043677}"/>
              </a:ext>
            </a:extLst>
          </p:cNvPr>
          <p:cNvSpPr txBox="1"/>
          <p:nvPr/>
        </p:nvSpPr>
        <p:spPr>
          <a:xfrm>
            <a:off x="893134" y="1460205"/>
            <a:ext cx="229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NN solution?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9D1315-5A6D-E04D-93F8-074C3B17F69F}"/>
              </a:ext>
            </a:extLst>
          </p:cNvPr>
          <p:cNvGrpSpPr/>
          <p:nvPr/>
        </p:nvGrpSpPr>
        <p:grpSpPr>
          <a:xfrm>
            <a:off x="1342120" y="2622633"/>
            <a:ext cx="421206" cy="2245677"/>
            <a:chOff x="1448446" y="2374540"/>
            <a:chExt cx="421206" cy="2245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9E562A-B818-C342-A947-CAE92456B7BC}"/>
                    </a:ext>
                  </a:extLst>
                </p:cNvPr>
                <p:cNvSpPr txBox="1"/>
                <p:nvPr/>
              </p:nvSpPr>
              <p:spPr>
                <a:xfrm>
                  <a:off x="1448446" y="2374540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9E562A-B818-C342-A947-CAE92456B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2374540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39A9BF-F9F2-104B-BD0C-2267D32917F0}"/>
                    </a:ext>
                  </a:extLst>
                </p:cNvPr>
                <p:cNvSpPr txBox="1"/>
                <p:nvPr/>
              </p:nvSpPr>
              <p:spPr>
                <a:xfrm>
                  <a:off x="1448446" y="288408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539A9BF-F9F2-104B-BD0C-2267D3291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2884084"/>
                  <a:ext cx="42120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BA98C31-89E1-5244-BADD-28A1EC9C657D}"/>
                    </a:ext>
                  </a:extLst>
                </p:cNvPr>
                <p:cNvSpPr txBox="1"/>
                <p:nvPr/>
              </p:nvSpPr>
              <p:spPr>
                <a:xfrm>
                  <a:off x="1448446" y="3407902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BA98C31-89E1-5244-BADD-28A1EC9C6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3407902"/>
                  <a:ext cx="42120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57557-9D73-3D42-B0CD-81E014821B66}"/>
                </a:ext>
              </a:extLst>
            </p:cNvPr>
            <p:cNvSpPr txBox="1"/>
            <p:nvPr/>
          </p:nvSpPr>
          <p:spPr>
            <a:xfrm>
              <a:off x="1487367" y="377182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5BACAA-C620-9E47-8306-7F43875D440A}"/>
                    </a:ext>
                  </a:extLst>
                </p:cNvPr>
                <p:cNvSpPr txBox="1"/>
                <p:nvPr/>
              </p:nvSpPr>
              <p:spPr>
                <a:xfrm>
                  <a:off x="1448446" y="4404773"/>
                  <a:ext cx="41799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&lt;9&gt;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5BACAA-C620-9E47-8306-7F43875D4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4404773"/>
                  <a:ext cx="41799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06079B-2F86-2149-BBA2-2E918B6FF698}"/>
              </a:ext>
            </a:extLst>
          </p:cNvPr>
          <p:cNvSpPr txBox="1"/>
          <p:nvPr/>
        </p:nvSpPr>
        <p:spPr>
          <a:xfrm>
            <a:off x="1991832" y="3239899"/>
            <a:ext cx="83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A65C6E-4EF3-B540-9688-AAE3345F5324}"/>
              </a:ext>
            </a:extLst>
          </p:cNvPr>
          <p:cNvCxnSpPr/>
          <p:nvPr/>
        </p:nvCxnSpPr>
        <p:spPr>
          <a:xfrm>
            <a:off x="1991832" y="3763717"/>
            <a:ext cx="907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EA0F18-C4F6-E24B-9927-4D1A73886DD5}"/>
              </a:ext>
            </a:extLst>
          </p:cNvPr>
          <p:cNvGrpSpPr/>
          <p:nvPr/>
        </p:nvGrpSpPr>
        <p:grpSpPr>
          <a:xfrm>
            <a:off x="3192610" y="2968343"/>
            <a:ext cx="221226" cy="1590748"/>
            <a:chOff x="10766057" y="1492714"/>
            <a:chExt cx="221226" cy="15907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94D067E-60E6-1D47-B9AB-235EB3C21550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B63FF0-984D-8D48-9101-0DC111E8B747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BD9301-9BB0-7143-B26E-61E7270B8B93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8ED64E-EEE2-CB4F-8CFF-E3ECAC693B65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082916-C580-B140-80C2-499BA9D58BB6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FA926D-B93D-BF4B-86C1-05277A62D7C0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29760B-E1A1-EC40-9B5E-0A96F98602B1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B910A4B-8960-564E-A5F2-5DDB36549F3F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0EA43C-CA39-C040-9052-625F79ADCC3F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9F17EE-E203-C14F-87D1-A0F0037028A9}"/>
                  </a:ext>
                </a:extLst>
              </p:cNvPr>
              <p:cNvSpPr txBox="1"/>
              <p:nvPr/>
            </p:nvSpPr>
            <p:spPr>
              <a:xfrm>
                <a:off x="2778881" y="4675013"/>
                <a:ext cx="1048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9F17EE-E203-C14F-87D1-A0F003702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81" y="4675013"/>
                <a:ext cx="104868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4DD1327-3C4C-9E4D-B31E-F156C41C3A54}"/>
              </a:ext>
            </a:extLst>
          </p:cNvPr>
          <p:cNvGrpSpPr/>
          <p:nvPr/>
        </p:nvGrpSpPr>
        <p:grpSpPr>
          <a:xfrm>
            <a:off x="3805834" y="2968343"/>
            <a:ext cx="221226" cy="1590748"/>
            <a:chOff x="10766057" y="1492714"/>
            <a:chExt cx="221226" cy="159074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6998914-4FE7-A948-8DA1-80A7E9AC545D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F9A0F-2F2F-B043-B6CE-33C0F18A8974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38F09E-5424-C549-B620-5E6D5ADAD6CF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0E0192-949D-9B48-8204-B65B67C40EAF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94E797-7EAF-E145-94BC-10E2AA9A099E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AA087FE-3597-F44E-8393-C688A5FB2395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87504E-A1E0-9641-B697-50ED9BB7F6AA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CD3FC-D372-424F-B363-31DE4FDB98D4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BD7247-B22D-6E4E-8705-A0C35A8AD1D5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128056-863C-2B46-BCF2-C9C5060802C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413836" y="3761459"/>
            <a:ext cx="391998" cy="2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8D313F-1F47-A941-A32F-B31C8C0E62A1}"/>
              </a:ext>
            </a:extLst>
          </p:cNvPr>
          <p:cNvGrpSpPr/>
          <p:nvPr/>
        </p:nvGrpSpPr>
        <p:grpSpPr>
          <a:xfrm>
            <a:off x="4425210" y="2968343"/>
            <a:ext cx="221226" cy="1590748"/>
            <a:chOff x="10766057" y="1492714"/>
            <a:chExt cx="221226" cy="159074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1422107-7A81-B646-AC89-32D50A4CB69E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9A91B0-1141-2E46-831D-F2011E633558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CD5445-EAAA-6D46-92B2-F762840CDEB3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131E0-EC9B-1D4B-9B4D-2C585BA8E250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781CBD-C5DE-5F44-B434-F5A4C61F5A32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4ADFFA-D4B7-2044-BAFF-BA6D23FF7DBB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424C8A8-B76B-B044-A5D4-811885AFF33C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BF18841-685E-CF40-AF1D-03EF9D04B50D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7E90E95-4961-3C40-9FCB-2216ED013E69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A87888-CD02-C646-BE01-0F2B3ABCDE76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033212" y="3761459"/>
            <a:ext cx="391998" cy="2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25EBF31-6E65-2440-A148-BF55A1A6711C}"/>
              </a:ext>
            </a:extLst>
          </p:cNvPr>
          <p:cNvSpPr txBox="1"/>
          <p:nvPr/>
        </p:nvSpPr>
        <p:spPr>
          <a:xfrm>
            <a:off x="4710359" y="3534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FC0345-3100-644F-B6C1-8CDF4046085C}"/>
              </a:ext>
            </a:extLst>
          </p:cNvPr>
          <p:cNvGrpSpPr/>
          <p:nvPr/>
        </p:nvGrpSpPr>
        <p:grpSpPr>
          <a:xfrm>
            <a:off x="5401343" y="2965803"/>
            <a:ext cx="221226" cy="1590748"/>
            <a:chOff x="10766057" y="1492714"/>
            <a:chExt cx="221226" cy="1590748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3174D64-0680-3D40-B0F0-F342B0CBC329}"/>
                </a:ext>
              </a:extLst>
            </p:cNvPr>
            <p:cNvSpPr/>
            <p:nvPr/>
          </p:nvSpPr>
          <p:spPr>
            <a:xfrm>
              <a:off x="10766057" y="1492714"/>
              <a:ext cx="221226" cy="15907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FE6FE90-6ECD-494E-A85A-41AAE7F253F4}"/>
                </a:ext>
              </a:extLst>
            </p:cNvPr>
            <p:cNvSpPr/>
            <p:nvPr/>
          </p:nvSpPr>
          <p:spPr>
            <a:xfrm>
              <a:off x="10791867" y="152266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490E0E-0A8F-F543-9776-779C96D7C7F0}"/>
                </a:ext>
              </a:extLst>
            </p:cNvPr>
            <p:cNvSpPr/>
            <p:nvPr/>
          </p:nvSpPr>
          <p:spPr>
            <a:xfrm>
              <a:off x="10791867" y="170734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F554B09-079F-C94D-9CA4-4CCC6B41C44F}"/>
                </a:ext>
              </a:extLst>
            </p:cNvPr>
            <p:cNvSpPr/>
            <p:nvPr/>
          </p:nvSpPr>
          <p:spPr>
            <a:xfrm>
              <a:off x="10791867" y="190460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3794F4-F7D4-E94B-8347-E5B18B480386}"/>
                </a:ext>
              </a:extLst>
            </p:cNvPr>
            <p:cNvSpPr/>
            <p:nvPr/>
          </p:nvSpPr>
          <p:spPr>
            <a:xfrm>
              <a:off x="10791867" y="208928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E26238-149C-B64B-A438-92C8C17853B5}"/>
                </a:ext>
              </a:extLst>
            </p:cNvPr>
            <p:cNvSpPr/>
            <p:nvPr/>
          </p:nvSpPr>
          <p:spPr>
            <a:xfrm>
              <a:off x="10791867" y="228583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4E61697-9053-C84B-BA53-4B16CA93E968}"/>
                </a:ext>
              </a:extLst>
            </p:cNvPr>
            <p:cNvSpPr/>
            <p:nvPr/>
          </p:nvSpPr>
          <p:spPr>
            <a:xfrm>
              <a:off x="10791867" y="2470514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49721D-91E8-CF49-80EC-FD034D81A362}"/>
                </a:ext>
              </a:extLst>
            </p:cNvPr>
            <p:cNvSpPr/>
            <p:nvPr/>
          </p:nvSpPr>
          <p:spPr>
            <a:xfrm>
              <a:off x="10791867" y="2667773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FE6A9D1-24D3-D04C-86CA-057BB32CDF79}"/>
                </a:ext>
              </a:extLst>
            </p:cNvPr>
            <p:cNvSpPr/>
            <p:nvPr/>
          </p:nvSpPr>
          <p:spPr>
            <a:xfrm>
              <a:off x="10791867" y="2852457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C05345C-43A3-5247-B25C-2D1B7033D5A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009345" y="3758919"/>
            <a:ext cx="391998" cy="2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5DF5F5-A8C5-7F4C-928C-5255940EBBF6}"/>
              </a:ext>
            </a:extLst>
          </p:cNvPr>
          <p:cNvGrpSpPr/>
          <p:nvPr/>
        </p:nvGrpSpPr>
        <p:grpSpPr>
          <a:xfrm>
            <a:off x="6377476" y="2636080"/>
            <a:ext cx="424988" cy="2245677"/>
            <a:chOff x="1448446" y="2374540"/>
            <a:chExt cx="424988" cy="2245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15712BD-8DD8-334D-AAA7-C8FEA86EA932}"/>
                    </a:ext>
                  </a:extLst>
                </p:cNvPr>
                <p:cNvSpPr txBox="1"/>
                <p:nvPr/>
              </p:nvSpPr>
              <p:spPr>
                <a:xfrm>
                  <a:off x="1448446" y="2374540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15712BD-8DD8-334D-AAA7-C8FEA86EA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2374540"/>
                  <a:ext cx="42498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D04D4E4-C413-9746-9415-6912E7F5E0E6}"/>
                    </a:ext>
                  </a:extLst>
                </p:cNvPr>
                <p:cNvSpPr txBox="1"/>
                <p:nvPr/>
              </p:nvSpPr>
              <p:spPr>
                <a:xfrm>
                  <a:off x="1448446" y="2884084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D04D4E4-C413-9746-9415-6912E7F5E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2884084"/>
                  <a:ext cx="42498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5944229-0C43-D04D-BC49-E6C9DABC5192}"/>
                    </a:ext>
                  </a:extLst>
                </p:cNvPr>
                <p:cNvSpPr txBox="1"/>
                <p:nvPr/>
              </p:nvSpPr>
              <p:spPr>
                <a:xfrm>
                  <a:off x="1448446" y="3407902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5944229-0C43-D04D-BC49-E6C9DABC5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3407902"/>
                  <a:ext cx="42498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857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97D261D-DC78-9C45-874E-7F8F85E61F97}"/>
                </a:ext>
              </a:extLst>
            </p:cNvPr>
            <p:cNvSpPr txBox="1"/>
            <p:nvPr/>
          </p:nvSpPr>
          <p:spPr>
            <a:xfrm>
              <a:off x="1487367" y="377182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AECECEF-D429-154E-98B3-C46AEFE7D61E}"/>
                    </a:ext>
                  </a:extLst>
                </p:cNvPr>
                <p:cNvSpPr txBox="1"/>
                <p:nvPr/>
              </p:nvSpPr>
              <p:spPr>
                <a:xfrm>
                  <a:off x="1448446" y="4404773"/>
                  <a:ext cx="4217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&lt;9&gt;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AECECEF-D429-154E-98B3-C46AEFE7D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446" y="4404773"/>
                  <a:ext cx="42178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8824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9A6E696-F392-B14C-8600-6696D0FB2E82}"/>
              </a:ext>
            </a:extLst>
          </p:cNvPr>
          <p:cNvCxnSpPr>
            <a:cxnSpLocks/>
          </p:cNvCxnSpPr>
          <p:nvPr/>
        </p:nvCxnSpPr>
        <p:spPr>
          <a:xfrm>
            <a:off x="5629125" y="3758919"/>
            <a:ext cx="391998" cy="2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C1221DD-24D5-4B4B-8E76-C016D93BB774}"/>
              </a:ext>
            </a:extLst>
          </p:cNvPr>
          <p:cNvSpPr txBox="1"/>
          <p:nvPr/>
        </p:nvSpPr>
        <p:spPr>
          <a:xfrm>
            <a:off x="7702307" y="2755867"/>
            <a:ext cx="371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x, y can be different lengths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Does not share features learned across different positions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Huge model</a:t>
            </a:r>
          </a:p>
        </p:txBody>
      </p:sp>
    </p:spTree>
    <p:extLst>
      <p:ext uri="{BB962C8B-B14F-4D97-AF65-F5344CB8AC3E}">
        <p14:creationId xmlns:p14="http://schemas.microsoft.com/office/powerpoint/2010/main" val="12313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CD88-FAA5-E246-B62D-70BFE113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1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Recurrent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D6690-D3AD-624D-A3C0-ED0F58B3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C1B94-D997-3148-A346-324EEF51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5F1D0-0151-B74A-AB26-BCCA6A87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3E807-31AB-2C40-9194-22F3A104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484D31B-4325-0D4F-9E48-BC697AF8E60A}"/>
              </a:ext>
            </a:extLst>
          </p:cNvPr>
          <p:cNvGrpSpPr/>
          <p:nvPr/>
        </p:nvGrpSpPr>
        <p:grpSpPr>
          <a:xfrm>
            <a:off x="1781505" y="1970061"/>
            <a:ext cx="424988" cy="2513682"/>
            <a:chOff x="1781505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E0011C-A2B0-134D-A480-16F4E7536F7D}"/>
                    </a:ext>
                  </a:extLst>
                </p:cNvPr>
                <p:cNvSpPr txBox="1"/>
                <p:nvPr/>
              </p:nvSpPr>
              <p:spPr>
                <a:xfrm>
                  <a:off x="1781505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E0011C-A2B0-134D-A480-16F4E7536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505" y="4268299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D205684-104A-A94C-A32A-CB68D84256CF}"/>
                </a:ext>
              </a:extLst>
            </p:cNvPr>
            <p:cNvSpPr/>
            <p:nvPr/>
          </p:nvSpPr>
          <p:spPr>
            <a:xfrm>
              <a:off x="1881495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54D5D-28B5-084E-BA35-6241EAE2905E}"/>
                </a:ext>
              </a:extLst>
            </p:cNvPr>
            <p:cNvSpPr/>
            <p:nvPr/>
          </p:nvSpPr>
          <p:spPr>
            <a:xfrm>
              <a:off x="1907305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28EDC8-8558-1842-8C55-AB0B0EAE40A5}"/>
                </a:ext>
              </a:extLst>
            </p:cNvPr>
            <p:cNvSpPr/>
            <p:nvPr/>
          </p:nvSpPr>
          <p:spPr>
            <a:xfrm>
              <a:off x="1907305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957F38-6B2B-8E4D-9AB6-627DA4DDD8A0}"/>
                </a:ext>
              </a:extLst>
            </p:cNvPr>
            <p:cNvSpPr/>
            <p:nvPr/>
          </p:nvSpPr>
          <p:spPr>
            <a:xfrm>
              <a:off x="1907305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4032D2-FD83-B34C-8AAC-837281FE0113}"/>
                </a:ext>
              </a:extLst>
            </p:cNvPr>
            <p:cNvSpPr/>
            <p:nvPr/>
          </p:nvSpPr>
          <p:spPr>
            <a:xfrm>
              <a:off x="1907305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87E783-F140-DA4A-AAC0-D99E8B84962E}"/>
                </a:ext>
              </a:extLst>
            </p:cNvPr>
            <p:cNvCxnSpPr>
              <a:stCxn id="8" idx="0"/>
              <a:endCxn id="10" idx="2"/>
            </p:cNvCxnSpPr>
            <p:nvPr/>
          </p:nvCxnSpPr>
          <p:spPr>
            <a:xfrm flipV="1">
              <a:off x="1992108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830700-0BFB-D846-80AF-98EFDDBC8D84}"/>
                </a:ext>
              </a:extLst>
            </p:cNvPr>
            <p:cNvCxnSpPr>
              <a:cxnSpLocks/>
              <a:stCxn id="10" idx="0"/>
              <a:endCxn id="20" idx="2"/>
            </p:cNvCxnSpPr>
            <p:nvPr/>
          </p:nvCxnSpPr>
          <p:spPr>
            <a:xfrm flipV="1">
              <a:off x="1992108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29E281-6665-E746-BC45-DDA234B489FB}"/>
                    </a:ext>
                  </a:extLst>
                </p:cNvPr>
                <p:cNvSpPr txBox="1"/>
                <p:nvPr/>
              </p:nvSpPr>
              <p:spPr>
                <a:xfrm>
                  <a:off x="1781505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29E281-6665-E746-BC45-DDA234B48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505" y="1970061"/>
                  <a:ext cx="424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DBD8837-583D-3642-BBEA-88D61AF7FEF3}"/>
              </a:ext>
            </a:extLst>
          </p:cNvPr>
          <p:cNvGrpSpPr/>
          <p:nvPr/>
        </p:nvGrpSpPr>
        <p:grpSpPr>
          <a:xfrm>
            <a:off x="2805775" y="1970061"/>
            <a:ext cx="424988" cy="2513682"/>
            <a:chOff x="2805775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D19377-A451-974D-8414-EDDD38922FF7}"/>
                    </a:ext>
                  </a:extLst>
                </p:cNvPr>
                <p:cNvSpPr txBox="1"/>
                <p:nvPr/>
              </p:nvSpPr>
              <p:spPr>
                <a:xfrm>
                  <a:off x="2805775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D19377-A451-974D-8414-EDDD38922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775" y="4268299"/>
                  <a:ext cx="42120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2089265-D150-EE41-B304-F7F3BCC222B8}"/>
                </a:ext>
              </a:extLst>
            </p:cNvPr>
            <p:cNvSpPr/>
            <p:nvPr/>
          </p:nvSpPr>
          <p:spPr>
            <a:xfrm>
              <a:off x="2905765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9C5BA0-25A7-394C-BE68-A6C69B20D741}"/>
                </a:ext>
              </a:extLst>
            </p:cNvPr>
            <p:cNvSpPr/>
            <p:nvPr/>
          </p:nvSpPr>
          <p:spPr>
            <a:xfrm>
              <a:off x="2931575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0836A8-6A34-8B44-894B-B4656B16B4E3}"/>
                </a:ext>
              </a:extLst>
            </p:cNvPr>
            <p:cNvSpPr/>
            <p:nvPr/>
          </p:nvSpPr>
          <p:spPr>
            <a:xfrm>
              <a:off x="2931575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AE52406-220F-7349-B7BF-C51A140E4662}"/>
                </a:ext>
              </a:extLst>
            </p:cNvPr>
            <p:cNvSpPr/>
            <p:nvPr/>
          </p:nvSpPr>
          <p:spPr>
            <a:xfrm>
              <a:off x="2931575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29D6A6-C9B3-4C44-B660-539AEA8FECA6}"/>
                </a:ext>
              </a:extLst>
            </p:cNvPr>
            <p:cNvSpPr/>
            <p:nvPr/>
          </p:nvSpPr>
          <p:spPr>
            <a:xfrm>
              <a:off x="2931575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27C581-25B9-5841-A073-BF79AE49C14E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flipV="1">
              <a:off x="3016378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5231CA-F2BC-064C-B38D-AED53A8EA966}"/>
                </a:ext>
              </a:extLst>
            </p:cNvPr>
            <p:cNvCxnSpPr>
              <a:cxnSpLocks/>
              <a:stCxn id="22" idx="0"/>
              <a:endCxn id="29" idx="2"/>
            </p:cNvCxnSpPr>
            <p:nvPr/>
          </p:nvCxnSpPr>
          <p:spPr>
            <a:xfrm flipV="1">
              <a:off x="3016378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07A595-D8A3-7848-AC3D-2AC3DF0045E7}"/>
                    </a:ext>
                  </a:extLst>
                </p:cNvPr>
                <p:cNvSpPr txBox="1"/>
                <p:nvPr/>
              </p:nvSpPr>
              <p:spPr>
                <a:xfrm>
                  <a:off x="2805775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07A595-D8A3-7848-AC3D-2AC3DF004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775" y="1970061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824" t="-22222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5D441E-0A06-1E42-9ED2-7FED92630881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2102721" y="3176866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266623-122F-AC49-8138-9AF4E3E77B3C}"/>
                  </a:ext>
                </a:extLst>
              </p:cNvPr>
              <p:cNvSpPr txBox="1"/>
              <p:nvPr/>
            </p:nvSpPr>
            <p:spPr>
              <a:xfrm>
                <a:off x="2289405" y="2908492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266623-122F-AC49-8138-9AF4E3E7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05" y="2908492"/>
                <a:ext cx="418961" cy="215444"/>
              </a:xfrm>
              <a:prstGeom prst="rect">
                <a:avLst/>
              </a:prstGeom>
              <a:blipFill>
                <a:blip r:embed="rId8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A7538E-851C-0B48-86E5-8E8D265A58FA}"/>
              </a:ext>
            </a:extLst>
          </p:cNvPr>
          <p:cNvGrpSpPr/>
          <p:nvPr/>
        </p:nvGrpSpPr>
        <p:grpSpPr>
          <a:xfrm>
            <a:off x="3823508" y="1970061"/>
            <a:ext cx="424988" cy="2513682"/>
            <a:chOff x="3823508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90D1560-B976-CB45-A8FF-8204965ABDC5}"/>
                    </a:ext>
                  </a:extLst>
                </p:cNvPr>
                <p:cNvSpPr txBox="1"/>
                <p:nvPr/>
              </p:nvSpPr>
              <p:spPr>
                <a:xfrm>
                  <a:off x="3823508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90D1560-B976-CB45-A8FF-8204965AB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508" y="4268299"/>
                  <a:ext cx="42120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33551B9-4A0D-374C-B6F9-735C63AA306A}"/>
                </a:ext>
              </a:extLst>
            </p:cNvPr>
            <p:cNvSpPr/>
            <p:nvPr/>
          </p:nvSpPr>
          <p:spPr>
            <a:xfrm>
              <a:off x="3923498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5E5908-465A-2B43-9C68-C5C5B697A47B}"/>
                </a:ext>
              </a:extLst>
            </p:cNvPr>
            <p:cNvSpPr/>
            <p:nvPr/>
          </p:nvSpPr>
          <p:spPr>
            <a:xfrm>
              <a:off x="3949308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4EA1911-722F-9141-964A-7DA12A811B1F}"/>
                </a:ext>
              </a:extLst>
            </p:cNvPr>
            <p:cNvSpPr/>
            <p:nvPr/>
          </p:nvSpPr>
          <p:spPr>
            <a:xfrm>
              <a:off x="3949308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F8A5F18-6B45-F640-955F-38D2D9E66F62}"/>
                </a:ext>
              </a:extLst>
            </p:cNvPr>
            <p:cNvSpPr/>
            <p:nvPr/>
          </p:nvSpPr>
          <p:spPr>
            <a:xfrm>
              <a:off x="3949308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7C827A-8BF6-194A-A62E-A23ED9CEB52E}"/>
                </a:ext>
              </a:extLst>
            </p:cNvPr>
            <p:cNvSpPr/>
            <p:nvPr/>
          </p:nvSpPr>
          <p:spPr>
            <a:xfrm>
              <a:off x="3949308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D108DF1-5AE1-F54A-8D14-754B6137068F}"/>
                </a:ext>
              </a:extLst>
            </p:cNvPr>
            <p:cNvCxnSpPr>
              <a:stCxn id="34" idx="0"/>
              <a:endCxn id="35" idx="2"/>
            </p:cNvCxnSpPr>
            <p:nvPr/>
          </p:nvCxnSpPr>
          <p:spPr>
            <a:xfrm flipV="1">
              <a:off x="4034111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1ECCFD-B5E9-0E43-9E74-4C14EE77DC50}"/>
                </a:ext>
              </a:extLst>
            </p:cNvPr>
            <p:cNvCxnSpPr>
              <a:cxnSpLocks/>
              <a:stCxn id="35" idx="0"/>
              <a:endCxn id="42" idx="2"/>
            </p:cNvCxnSpPr>
            <p:nvPr/>
          </p:nvCxnSpPr>
          <p:spPr>
            <a:xfrm flipV="1">
              <a:off x="4034111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B2AE10-91EE-CE4A-8F99-A485102A7855}"/>
                    </a:ext>
                  </a:extLst>
                </p:cNvPr>
                <p:cNvSpPr txBox="1"/>
                <p:nvPr/>
              </p:nvSpPr>
              <p:spPr>
                <a:xfrm>
                  <a:off x="3823508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B2AE10-91EE-CE4A-8F99-A485102A7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508" y="1970061"/>
                  <a:ext cx="42498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8571" t="-2222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683151-E952-854F-96D1-380AC9280C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120454" y="3176866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1BF6CE-2801-A540-A654-A70113EFEE73}"/>
                  </a:ext>
                </a:extLst>
              </p:cNvPr>
              <p:cNvSpPr txBox="1"/>
              <p:nvPr/>
            </p:nvSpPr>
            <p:spPr>
              <a:xfrm>
                <a:off x="3313675" y="2908492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1BF6CE-2801-A540-A654-A70113EF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675" y="2908492"/>
                <a:ext cx="418961" cy="215444"/>
              </a:xfrm>
              <a:prstGeom prst="rect">
                <a:avLst/>
              </a:prstGeom>
              <a:blipFill>
                <a:blip r:embed="rId11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E7E3FBD-811A-774D-939B-78D5A6D58359}"/>
              </a:ext>
            </a:extLst>
          </p:cNvPr>
          <p:cNvCxnSpPr>
            <a:cxnSpLocks/>
          </p:cNvCxnSpPr>
          <p:nvPr/>
        </p:nvCxnSpPr>
        <p:spPr>
          <a:xfrm>
            <a:off x="4144724" y="3193080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0BE401-BCEF-3E4C-BEDB-FC746477EA8A}"/>
              </a:ext>
            </a:extLst>
          </p:cNvPr>
          <p:cNvSpPr txBox="1"/>
          <p:nvPr/>
        </p:nvSpPr>
        <p:spPr>
          <a:xfrm>
            <a:off x="5096539" y="29453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A3FA132-AF8B-AB46-8FFF-313B7E79291A}"/>
              </a:ext>
            </a:extLst>
          </p:cNvPr>
          <p:cNvGrpSpPr/>
          <p:nvPr/>
        </p:nvGrpSpPr>
        <p:grpSpPr>
          <a:xfrm>
            <a:off x="6331091" y="1965958"/>
            <a:ext cx="495025" cy="2517785"/>
            <a:chOff x="6331091" y="1965958"/>
            <a:chExt cx="495025" cy="2517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2E16F77-3686-1843-A4F9-7475688D2655}"/>
                    </a:ext>
                  </a:extLst>
                </p:cNvPr>
                <p:cNvSpPr txBox="1"/>
                <p:nvPr/>
              </p:nvSpPr>
              <p:spPr>
                <a:xfrm>
                  <a:off x="6331091" y="4268299"/>
                  <a:ext cx="4818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2E16F77-3686-1843-A4F9-7475688D2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91" y="4268299"/>
                  <a:ext cx="481863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263"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AC1D95C-89C0-B242-B648-0AD899A9DCDA}"/>
                </a:ext>
              </a:extLst>
            </p:cNvPr>
            <p:cNvSpPr/>
            <p:nvPr/>
          </p:nvSpPr>
          <p:spPr>
            <a:xfrm>
              <a:off x="6464679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FC8CD49-38D5-2146-B713-D24EB233A8C9}"/>
                </a:ext>
              </a:extLst>
            </p:cNvPr>
            <p:cNvSpPr/>
            <p:nvPr/>
          </p:nvSpPr>
          <p:spPr>
            <a:xfrm>
              <a:off x="6490489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6420DE-E602-CF42-A144-41B63D8DF2E8}"/>
                </a:ext>
              </a:extLst>
            </p:cNvPr>
            <p:cNvSpPr/>
            <p:nvPr/>
          </p:nvSpPr>
          <p:spPr>
            <a:xfrm>
              <a:off x="6490489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5BC0B0-21CB-9D41-803F-519458E5C012}"/>
                </a:ext>
              </a:extLst>
            </p:cNvPr>
            <p:cNvSpPr/>
            <p:nvPr/>
          </p:nvSpPr>
          <p:spPr>
            <a:xfrm>
              <a:off x="6490489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154A0D-3948-8D49-884B-1819730C6AAB}"/>
                </a:ext>
              </a:extLst>
            </p:cNvPr>
            <p:cNvSpPr/>
            <p:nvPr/>
          </p:nvSpPr>
          <p:spPr>
            <a:xfrm>
              <a:off x="6490489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F8505C-8573-2944-ADA1-B0309AFC932F}"/>
                </a:ext>
              </a:extLst>
            </p:cNvPr>
            <p:cNvCxnSpPr>
              <a:stCxn id="47" idx="0"/>
              <a:endCxn id="48" idx="2"/>
            </p:cNvCxnSpPr>
            <p:nvPr/>
          </p:nvCxnSpPr>
          <p:spPr>
            <a:xfrm flipV="1">
              <a:off x="6572023" y="3586716"/>
              <a:ext cx="3269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93D17C-DA20-C84A-80DB-DFB37B602F75}"/>
                </a:ext>
              </a:extLst>
            </p:cNvPr>
            <p:cNvCxnSpPr>
              <a:cxnSpLocks/>
              <a:stCxn id="48" idx="0"/>
              <a:endCxn id="55" idx="2"/>
            </p:cNvCxnSpPr>
            <p:nvPr/>
          </p:nvCxnSpPr>
          <p:spPr>
            <a:xfrm flipV="1">
              <a:off x="6575292" y="2185505"/>
              <a:ext cx="5597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DB3869-1608-1E49-B2F4-49ED2D2E7A4D}"/>
                    </a:ext>
                  </a:extLst>
                </p:cNvPr>
                <p:cNvSpPr txBox="1"/>
                <p:nvPr/>
              </p:nvSpPr>
              <p:spPr>
                <a:xfrm>
                  <a:off x="6335661" y="1965958"/>
                  <a:ext cx="490455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DB3869-1608-1E49-B2F4-49ED2D2E7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661" y="1965958"/>
                  <a:ext cx="490455" cy="219547"/>
                </a:xfrm>
                <a:prstGeom prst="rect">
                  <a:avLst/>
                </a:prstGeom>
                <a:blipFill>
                  <a:blip r:embed="rId13"/>
                  <a:stretch>
                    <a:fillRect l="-7692" t="-16667" r="-5128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3CA60C-4761-B348-9DEA-F31DD855626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661635" y="3176866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74C32E-7B31-F345-86A7-BB91C99AC881}"/>
                  </a:ext>
                </a:extLst>
              </p:cNvPr>
              <p:cNvSpPr txBox="1"/>
              <p:nvPr/>
            </p:nvSpPr>
            <p:spPr>
              <a:xfrm>
                <a:off x="5742181" y="2909416"/>
                <a:ext cx="6495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74C32E-7B31-F345-86A7-BB91C99AC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181" y="2909416"/>
                <a:ext cx="649537" cy="215444"/>
              </a:xfrm>
              <a:prstGeom prst="rect">
                <a:avLst/>
              </a:prstGeom>
              <a:blipFill>
                <a:blip r:embed="rId14"/>
                <a:stretch>
                  <a:fillRect l="-1923" r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92FC92-A7F4-904F-AA4D-CC5DD003E8CB}"/>
                  </a:ext>
                </a:extLst>
              </p:cNvPr>
              <p:cNvSpPr txBox="1"/>
              <p:nvPr/>
            </p:nvSpPr>
            <p:spPr>
              <a:xfrm>
                <a:off x="4331408" y="2905044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92FC92-A7F4-904F-AA4D-CC5DD00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08" y="2905044"/>
                <a:ext cx="418961" cy="215444"/>
              </a:xfrm>
              <a:prstGeom prst="rect">
                <a:avLst/>
              </a:prstGeom>
              <a:blipFill>
                <a:blip r:embed="rId1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8996B5-08C7-5A42-887E-DA56D9B0E189}"/>
              </a:ext>
            </a:extLst>
          </p:cNvPr>
          <p:cNvCxnSpPr>
            <a:cxnSpLocks/>
          </p:cNvCxnSpPr>
          <p:nvPr/>
        </p:nvCxnSpPr>
        <p:spPr>
          <a:xfrm>
            <a:off x="1072865" y="3176866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085EB0-973C-6546-90B8-B82A65EC698B}"/>
                  </a:ext>
                </a:extLst>
              </p:cNvPr>
              <p:cNvSpPr txBox="1"/>
              <p:nvPr/>
            </p:nvSpPr>
            <p:spPr>
              <a:xfrm>
                <a:off x="1259549" y="2908492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085EB0-973C-6546-90B8-B82A65EC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549" y="2908492"/>
                <a:ext cx="418961" cy="215444"/>
              </a:xfrm>
              <a:prstGeom prst="rect">
                <a:avLst/>
              </a:prstGeom>
              <a:blipFill>
                <a:blip r:embed="rId1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A8D05793-AFFE-A346-BD1F-C01466B6764F}"/>
              </a:ext>
            </a:extLst>
          </p:cNvPr>
          <p:cNvSpPr txBox="1"/>
          <p:nvPr/>
        </p:nvSpPr>
        <p:spPr>
          <a:xfrm>
            <a:off x="482645" y="2549679"/>
            <a:ext cx="1256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vector of zeros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0C55CCC-787A-DC48-B349-818ABFAD8492}"/>
              </a:ext>
            </a:extLst>
          </p:cNvPr>
          <p:cNvCxnSpPr/>
          <p:nvPr/>
        </p:nvCxnSpPr>
        <p:spPr>
          <a:xfrm>
            <a:off x="7598735" y="1818301"/>
            <a:ext cx="0" cy="26654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EA8A137-0D99-AC46-AEED-4DEFCE5AF570}"/>
              </a:ext>
            </a:extLst>
          </p:cNvPr>
          <p:cNvGrpSpPr/>
          <p:nvPr/>
        </p:nvGrpSpPr>
        <p:grpSpPr>
          <a:xfrm>
            <a:off x="8308016" y="2133192"/>
            <a:ext cx="686191" cy="2048424"/>
            <a:chOff x="8308016" y="2133192"/>
            <a:chExt cx="686191" cy="204842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E33816F-6E97-BA49-B08B-8E4E2FCE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8587996" y="2978736"/>
              <a:ext cx="406211" cy="4062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3BFE5ED-1692-9E4F-B14A-D2A06C2BF8FF}"/>
                    </a:ext>
                  </a:extLst>
                </p:cNvPr>
                <p:cNvSpPr txBox="1"/>
                <p:nvPr/>
              </p:nvSpPr>
              <p:spPr>
                <a:xfrm>
                  <a:off x="8308016" y="3966172"/>
                  <a:ext cx="40709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3BFE5ED-1692-9E4F-B14A-D2A06C2BF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016" y="3966172"/>
                  <a:ext cx="407099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3030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951288E-DB6C-BE4A-9849-D995FA664DA0}"/>
                </a:ext>
              </a:extLst>
            </p:cNvPr>
            <p:cNvSpPr/>
            <p:nvPr/>
          </p:nvSpPr>
          <p:spPr>
            <a:xfrm>
              <a:off x="8397298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ED751CC-7C4E-DD42-9763-F1CD6C603FC8}"/>
                </a:ext>
              </a:extLst>
            </p:cNvPr>
            <p:cNvSpPr/>
            <p:nvPr/>
          </p:nvSpPr>
          <p:spPr>
            <a:xfrm>
              <a:off x="8423108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BA1B163-2C6B-A24C-A5AA-5E24BA11A95A}"/>
                </a:ext>
              </a:extLst>
            </p:cNvPr>
            <p:cNvSpPr/>
            <p:nvPr/>
          </p:nvSpPr>
          <p:spPr>
            <a:xfrm>
              <a:off x="8423108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58A0D0B-1D8E-D243-AFD6-6C56E03AE243}"/>
                </a:ext>
              </a:extLst>
            </p:cNvPr>
            <p:cNvSpPr/>
            <p:nvPr/>
          </p:nvSpPr>
          <p:spPr>
            <a:xfrm>
              <a:off x="8423108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6AF23DC-BDC1-3048-BF04-FCFC596EC72F}"/>
                </a:ext>
              </a:extLst>
            </p:cNvPr>
            <p:cNvSpPr/>
            <p:nvPr/>
          </p:nvSpPr>
          <p:spPr>
            <a:xfrm>
              <a:off x="8423108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C66DA17-667A-CA46-ABEE-C1A19C9A3DA7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flipH="1" flipV="1">
              <a:off x="8507911" y="3586716"/>
              <a:ext cx="3655" cy="379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BD0B826-A0E0-084B-8465-8A91D2FAE43C}"/>
                </a:ext>
              </a:extLst>
            </p:cNvPr>
            <p:cNvCxnSpPr/>
            <p:nvPr/>
          </p:nvCxnSpPr>
          <p:spPr>
            <a:xfrm flipV="1">
              <a:off x="8504642" y="2387560"/>
              <a:ext cx="0" cy="379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A746FBE-7348-8142-9AEF-5DB1E1182210}"/>
                    </a:ext>
                  </a:extLst>
                </p:cNvPr>
                <p:cNvSpPr txBox="1"/>
                <p:nvPr/>
              </p:nvSpPr>
              <p:spPr>
                <a:xfrm>
                  <a:off x="8380220" y="2133192"/>
                  <a:ext cx="41088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A746FBE-7348-8142-9AEF-5DB1E1182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0220" y="2133192"/>
                  <a:ext cx="41088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2500" t="-29412" r="-3125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7BA894-2CA7-DC40-8913-AD03C4E477FC}"/>
                  </a:ext>
                </a:extLst>
              </p:cNvPr>
              <p:cNvSpPr txBox="1"/>
              <p:nvPr/>
            </p:nvSpPr>
            <p:spPr>
              <a:xfrm>
                <a:off x="2070790" y="3844795"/>
                <a:ext cx="3410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77BA894-2CA7-DC40-8913-AD03C4E4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790" y="3844795"/>
                <a:ext cx="341055" cy="215444"/>
              </a:xfrm>
              <a:prstGeom prst="rect">
                <a:avLst/>
              </a:prstGeom>
              <a:blipFill>
                <a:blip r:embed="rId20"/>
                <a:stretch>
                  <a:fillRect l="-1071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650C11C-D393-7740-8746-668503F362EF}"/>
                  </a:ext>
                </a:extLst>
              </p:cNvPr>
              <p:cNvSpPr txBox="1"/>
              <p:nvPr/>
            </p:nvSpPr>
            <p:spPr>
              <a:xfrm>
                <a:off x="3090537" y="3844795"/>
                <a:ext cx="3410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650C11C-D393-7740-8746-668503F3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537" y="3844795"/>
                <a:ext cx="341055" cy="215444"/>
              </a:xfrm>
              <a:prstGeom prst="rect">
                <a:avLst/>
              </a:prstGeom>
              <a:blipFill>
                <a:blip r:embed="rId21"/>
                <a:stretch>
                  <a:fillRect l="-714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ACB18B6-DD5A-9C4D-B7F1-CE726295B916}"/>
                  </a:ext>
                </a:extLst>
              </p:cNvPr>
              <p:cNvSpPr txBox="1"/>
              <p:nvPr/>
            </p:nvSpPr>
            <p:spPr>
              <a:xfrm>
                <a:off x="2105558" y="2373574"/>
                <a:ext cx="3471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ACB18B6-DD5A-9C4D-B7F1-CE726295B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58" y="2373574"/>
                <a:ext cx="347146" cy="232436"/>
              </a:xfrm>
              <a:prstGeom prst="rect">
                <a:avLst/>
              </a:prstGeom>
              <a:blipFill>
                <a:blip r:embed="rId22"/>
                <a:stretch>
                  <a:fillRect l="-10714" r="-357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262AFEB-A935-BB44-925C-4EFCA5BE7CE2}"/>
                  </a:ext>
                </a:extLst>
              </p:cNvPr>
              <p:cNvSpPr txBox="1"/>
              <p:nvPr/>
            </p:nvSpPr>
            <p:spPr>
              <a:xfrm>
                <a:off x="2300120" y="3261968"/>
                <a:ext cx="3455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262AFEB-A935-BB44-925C-4EFCA5BE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20" y="3261968"/>
                <a:ext cx="345544" cy="215444"/>
              </a:xfrm>
              <a:prstGeom prst="rect">
                <a:avLst/>
              </a:prstGeom>
              <a:blipFill>
                <a:blip r:embed="rId23"/>
                <a:stretch>
                  <a:fillRect l="-714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A986C61-94F7-2D4D-9AB9-C6860252C2DE}"/>
                  </a:ext>
                </a:extLst>
              </p:cNvPr>
              <p:cNvSpPr txBox="1"/>
              <p:nvPr/>
            </p:nvSpPr>
            <p:spPr>
              <a:xfrm>
                <a:off x="3127083" y="2373574"/>
                <a:ext cx="3471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A986C61-94F7-2D4D-9AB9-C6860252C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083" y="2373574"/>
                <a:ext cx="347146" cy="232436"/>
              </a:xfrm>
              <a:prstGeom prst="rect">
                <a:avLst/>
              </a:prstGeom>
              <a:blipFill>
                <a:blip r:embed="rId24"/>
                <a:stretch>
                  <a:fillRect l="-689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5669087-73A2-A942-8226-C16D9BF5E080}"/>
                  </a:ext>
                </a:extLst>
              </p:cNvPr>
              <p:cNvSpPr txBox="1"/>
              <p:nvPr/>
            </p:nvSpPr>
            <p:spPr>
              <a:xfrm>
                <a:off x="3351445" y="3261968"/>
                <a:ext cx="3455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5669087-73A2-A942-8226-C16D9BF5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445" y="3261968"/>
                <a:ext cx="345544" cy="215444"/>
              </a:xfrm>
              <a:prstGeom prst="rect">
                <a:avLst/>
              </a:prstGeom>
              <a:blipFill>
                <a:blip r:embed="rId25"/>
                <a:stretch>
                  <a:fillRect l="-1481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D937649-DA79-CD47-97F6-E253D0F30770}"/>
                  </a:ext>
                </a:extLst>
              </p:cNvPr>
              <p:cNvSpPr txBox="1"/>
              <p:nvPr/>
            </p:nvSpPr>
            <p:spPr>
              <a:xfrm>
                <a:off x="4150817" y="3840031"/>
                <a:ext cx="3410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D937649-DA79-CD47-97F6-E253D0F30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17" y="3840031"/>
                <a:ext cx="341055" cy="215444"/>
              </a:xfrm>
              <a:prstGeom prst="rect">
                <a:avLst/>
              </a:prstGeom>
              <a:blipFill>
                <a:blip r:embed="rId26"/>
                <a:stretch>
                  <a:fillRect l="-1071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2FE5880-339A-FE47-AB73-7A31F613CA41}"/>
                  </a:ext>
                </a:extLst>
              </p:cNvPr>
              <p:cNvSpPr txBox="1"/>
              <p:nvPr/>
            </p:nvSpPr>
            <p:spPr>
              <a:xfrm>
                <a:off x="4187363" y="2368810"/>
                <a:ext cx="3471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2FE5880-339A-FE47-AB73-7A31F613C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363" y="2368810"/>
                <a:ext cx="347146" cy="232436"/>
              </a:xfrm>
              <a:prstGeom prst="rect">
                <a:avLst/>
              </a:prstGeom>
              <a:blipFill>
                <a:blip r:embed="rId27"/>
                <a:stretch>
                  <a:fillRect l="-10714" r="-357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10F71EB-08FA-3B48-A568-1D3C6FCC15B8}"/>
                  </a:ext>
                </a:extLst>
              </p:cNvPr>
              <p:cNvSpPr txBox="1"/>
              <p:nvPr/>
            </p:nvSpPr>
            <p:spPr>
              <a:xfrm>
                <a:off x="4411725" y="3257204"/>
                <a:ext cx="3455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10F71EB-08FA-3B48-A568-1D3C6FCC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25" y="3257204"/>
                <a:ext cx="345544" cy="215444"/>
              </a:xfrm>
              <a:prstGeom prst="rect">
                <a:avLst/>
              </a:prstGeom>
              <a:blipFill>
                <a:blip r:embed="rId28"/>
                <a:stretch>
                  <a:fillRect l="-689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>
            <a:extLst>
              <a:ext uri="{FF2B5EF4-FFF2-40B4-BE49-F238E27FC236}">
                <a16:creationId xmlns:a16="http://schemas.microsoft.com/office/drawing/2014/main" id="{C0B07FEE-13B7-8848-8753-4BA9F5D00D99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r="80588"/>
          <a:stretch/>
        </p:blipFill>
        <p:spPr>
          <a:xfrm>
            <a:off x="9787720" y="2758506"/>
            <a:ext cx="709781" cy="959391"/>
          </a:xfrm>
          <a:prstGeom prst="rect">
            <a:avLst/>
          </a:prstGeom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74A1A650-08CD-9549-B033-CB6108BFCE2E}"/>
              </a:ext>
            </a:extLst>
          </p:cNvPr>
          <p:cNvSpPr/>
          <p:nvPr/>
        </p:nvSpPr>
        <p:spPr>
          <a:xfrm>
            <a:off x="3732636" y="1879600"/>
            <a:ext cx="628300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06D3FE13-A757-8C42-8835-06BCDEDB23FB}"/>
              </a:ext>
            </a:extLst>
          </p:cNvPr>
          <p:cNvSpPr/>
          <p:nvPr/>
        </p:nvSpPr>
        <p:spPr>
          <a:xfrm>
            <a:off x="3732636" y="4157833"/>
            <a:ext cx="628300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9D0B6971-47CE-AB4A-84DD-23BED6D52017}"/>
              </a:ext>
            </a:extLst>
          </p:cNvPr>
          <p:cNvSpPr/>
          <p:nvPr/>
        </p:nvSpPr>
        <p:spPr>
          <a:xfrm>
            <a:off x="2718027" y="4157833"/>
            <a:ext cx="628300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C68BC5F-32D3-C34A-BBA9-A5FE5AF8D619}"/>
              </a:ext>
            </a:extLst>
          </p:cNvPr>
          <p:cNvSpPr/>
          <p:nvPr/>
        </p:nvSpPr>
        <p:spPr>
          <a:xfrm>
            <a:off x="1694584" y="4157833"/>
            <a:ext cx="628300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0506A63-9431-8840-AA0D-CAA4A4D16AAF}"/>
              </a:ext>
            </a:extLst>
          </p:cNvPr>
          <p:cNvSpPr txBox="1"/>
          <p:nvPr/>
        </p:nvSpPr>
        <p:spPr>
          <a:xfrm>
            <a:off x="835140" y="4993094"/>
            <a:ext cx="4721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 information from previous words to predict the next word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8A2DD4B-1973-6643-8FD1-C752A917C62C}"/>
              </a:ext>
            </a:extLst>
          </p:cNvPr>
          <p:cNvSpPr txBox="1"/>
          <p:nvPr/>
        </p:nvSpPr>
        <p:spPr>
          <a:xfrm>
            <a:off x="835140" y="5420737"/>
            <a:ext cx="1240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Is it sufficient?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40A64E7-A962-3340-B9F3-DACF80CDCBF4}"/>
              </a:ext>
            </a:extLst>
          </p:cNvPr>
          <p:cNvSpPr txBox="1"/>
          <p:nvPr/>
        </p:nvSpPr>
        <p:spPr>
          <a:xfrm>
            <a:off x="3111594" y="5485921"/>
            <a:ext cx="3762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 said, “</a:t>
            </a:r>
            <a:r>
              <a:rPr lang="en-US" sz="1400" i="1" dirty="0">
                <a:solidFill>
                  <a:srgbClr val="0070C0"/>
                </a:solidFill>
              </a:rPr>
              <a:t>Teddy</a:t>
            </a:r>
            <a:r>
              <a:rPr lang="en-US" sz="1400" dirty="0"/>
              <a:t> Roosevelt was a great President”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25F98C-9770-314C-BE98-13A7624D6BAB}"/>
              </a:ext>
            </a:extLst>
          </p:cNvPr>
          <p:cNvSpPr txBox="1"/>
          <p:nvPr/>
        </p:nvSpPr>
        <p:spPr>
          <a:xfrm>
            <a:off x="3112905" y="5845536"/>
            <a:ext cx="267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 said, “</a:t>
            </a:r>
            <a:r>
              <a:rPr lang="en-US" sz="1400" i="1" dirty="0">
                <a:solidFill>
                  <a:srgbClr val="0070C0"/>
                </a:solidFill>
              </a:rPr>
              <a:t>Teddy</a:t>
            </a:r>
            <a:r>
              <a:rPr lang="en-US" sz="1400" dirty="0"/>
              <a:t> bears are on sale”</a:t>
            </a:r>
          </a:p>
        </p:txBody>
      </p:sp>
    </p:spTree>
    <p:extLst>
      <p:ext uri="{BB962C8B-B14F-4D97-AF65-F5344CB8AC3E}">
        <p14:creationId xmlns:p14="http://schemas.microsoft.com/office/powerpoint/2010/main" val="33873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4" grpId="0"/>
      <p:bldP spid="46" grpId="0"/>
      <p:bldP spid="57" grpId="0"/>
      <p:bldP spid="58" grpId="0"/>
      <p:bldP spid="60" grpId="0"/>
      <p:bldP spid="61" grpId="0"/>
      <p:bldP spid="87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31" grpId="0" animBg="1"/>
      <p:bldP spid="132" grpId="0" animBg="1"/>
      <p:bldP spid="133" grpId="0" animBg="1"/>
      <p:bldP spid="134" grpId="0" animBg="1"/>
      <p:bldP spid="137" grpId="0"/>
      <p:bldP spid="1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647F-F934-2540-B223-A0EE83CB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9845"/>
            <a:ext cx="10515600" cy="9847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Forward 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BA39-AB36-D24A-BFA4-0FA1815C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19239-0312-DD4E-BFE5-8CC9BDCD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4548-6A89-AA40-B984-C1DE7124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305E9-80F9-424B-9D2F-2187A41E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07163DA-9365-4C47-A7EF-E9B3E972E789}"/>
              </a:ext>
            </a:extLst>
          </p:cNvPr>
          <p:cNvGrpSpPr/>
          <p:nvPr/>
        </p:nvGrpSpPr>
        <p:grpSpPr>
          <a:xfrm>
            <a:off x="1559132" y="1184716"/>
            <a:ext cx="424988" cy="2513682"/>
            <a:chOff x="1781505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18F1691-BC28-BA45-BE53-DB20131939D7}"/>
                    </a:ext>
                  </a:extLst>
                </p:cNvPr>
                <p:cNvSpPr txBox="1"/>
                <p:nvPr/>
              </p:nvSpPr>
              <p:spPr>
                <a:xfrm>
                  <a:off x="1781505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18F1691-BC28-BA45-BE53-DB2013193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505" y="4268299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7914A97-E771-174D-BDF8-6648A9BE0D6F}"/>
                </a:ext>
              </a:extLst>
            </p:cNvPr>
            <p:cNvSpPr/>
            <p:nvPr/>
          </p:nvSpPr>
          <p:spPr>
            <a:xfrm>
              <a:off x="1881495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238E17-E5ED-944C-92A1-32681354CD79}"/>
                </a:ext>
              </a:extLst>
            </p:cNvPr>
            <p:cNvSpPr/>
            <p:nvPr/>
          </p:nvSpPr>
          <p:spPr>
            <a:xfrm>
              <a:off x="1907305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22E4CDD-14C8-A946-96C5-7AA92BA2FA2A}"/>
                </a:ext>
              </a:extLst>
            </p:cNvPr>
            <p:cNvSpPr/>
            <p:nvPr/>
          </p:nvSpPr>
          <p:spPr>
            <a:xfrm>
              <a:off x="1907305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47B86-2868-5544-A6E4-8CC032047AE1}"/>
                </a:ext>
              </a:extLst>
            </p:cNvPr>
            <p:cNvSpPr/>
            <p:nvPr/>
          </p:nvSpPr>
          <p:spPr>
            <a:xfrm>
              <a:off x="1907305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AE430F-0573-CF4D-A38A-00518202B7A9}"/>
                </a:ext>
              </a:extLst>
            </p:cNvPr>
            <p:cNvSpPr/>
            <p:nvPr/>
          </p:nvSpPr>
          <p:spPr>
            <a:xfrm>
              <a:off x="1907305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8E5924-5A90-7548-ADEF-94D71C5F13AC}"/>
                </a:ext>
              </a:extLst>
            </p:cNvPr>
            <p:cNvCxnSpPr>
              <a:stCxn id="39" idx="0"/>
              <a:endCxn id="40" idx="2"/>
            </p:cNvCxnSpPr>
            <p:nvPr/>
          </p:nvCxnSpPr>
          <p:spPr>
            <a:xfrm flipV="1">
              <a:off x="1992108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B086C8-1704-6540-BCFE-DEA9E8E56343}"/>
                </a:ext>
              </a:extLst>
            </p:cNvPr>
            <p:cNvCxnSpPr>
              <a:cxnSpLocks/>
              <a:stCxn id="40" idx="0"/>
              <a:endCxn id="47" idx="2"/>
            </p:cNvCxnSpPr>
            <p:nvPr/>
          </p:nvCxnSpPr>
          <p:spPr>
            <a:xfrm flipV="1">
              <a:off x="1992108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C67E599-7E91-5D4F-8107-23BED1DEF952}"/>
                    </a:ext>
                  </a:extLst>
                </p:cNvPr>
                <p:cNvSpPr txBox="1"/>
                <p:nvPr/>
              </p:nvSpPr>
              <p:spPr>
                <a:xfrm>
                  <a:off x="1781505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C67E599-7E91-5D4F-8107-23BED1DEF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505" y="1970061"/>
                  <a:ext cx="42498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824" t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D5A82C-981B-4045-99EC-8964A0D5E72A}"/>
              </a:ext>
            </a:extLst>
          </p:cNvPr>
          <p:cNvGrpSpPr/>
          <p:nvPr/>
        </p:nvGrpSpPr>
        <p:grpSpPr>
          <a:xfrm>
            <a:off x="2583402" y="1184716"/>
            <a:ext cx="424988" cy="2513682"/>
            <a:chOff x="2805775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9AB7A84-80BC-8A47-B331-8FF6D3D163AB}"/>
                    </a:ext>
                  </a:extLst>
                </p:cNvPr>
                <p:cNvSpPr txBox="1"/>
                <p:nvPr/>
              </p:nvSpPr>
              <p:spPr>
                <a:xfrm>
                  <a:off x="2805775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9AB7A84-80BC-8A47-B331-8FF6D3D16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775" y="4268299"/>
                  <a:ext cx="421206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48745656-D8CA-D543-A180-49D759E42626}"/>
                </a:ext>
              </a:extLst>
            </p:cNvPr>
            <p:cNvSpPr/>
            <p:nvPr/>
          </p:nvSpPr>
          <p:spPr>
            <a:xfrm>
              <a:off x="2905765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369DFD-6C6B-E145-A564-40A9D462CC12}"/>
                </a:ext>
              </a:extLst>
            </p:cNvPr>
            <p:cNvSpPr/>
            <p:nvPr/>
          </p:nvSpPr>
          <p:spPr>
            <a:xfrm>
              <a:off x="2931575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ACEAF8-A6DA-5146-BC59-8ABF0E682694}"/>
                </a:ext>
              </a:extLst>
            </p:cNvPr>
            <p:cNvSpPr/>
            <p:nvPr/>
          </p:nvSpPr>
          <p:spPr>
            <a:xfrm>
              <a:off x="2931575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9D13D3-CEF8-654C-B457-A60B0713AC8E}"/>
                </a:ext>
              </a:extLst>
            </p:cNvPr>
            <p:cNvSpPr/>
            <p:nvPr/>
          </p:nvSpPr>
          <p:spPr>
            <a:xfrm>
              <a:off x="2931575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5DA2F2-010D-134C-AF8A-26957CA40D97}"/>
                </a:ext>
              </a:extLst>
            </p:cNvPr>
            <p:cNvSpPr/>
            <p:nvPr/>
          </p:nvSpPr>
          <p:spPr>
            <a:xfrm>
              <a:off x="2931575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5591E9C-B893-B94E-B0BD-821BE672C90E}"/>
                </a:ext>
              </a:extLst>
            </p:cNvPr>
            <p:cNvCxnSpPr>
              <a:stCxn id="49" idx="0"/>
              <a:endCxn id="50" idx="2"/>
            </p:cNvCxnSpPr>
            <p:nvPr/>
          </p:nvCxnSpPr>
          <p:spPr>
            <a:xfrm flipV="1">
              <a:off x="3016378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102D6D-A7BC-E240-A2D9-BCDBA2D440F5}"/>
                </a:ext>
              </a:extLst>
            </p:cNvPr>
            <p:cNvCxnSpPr>
              <a:cxnSpLocks/>
              <a:stCxn id="50" idx="0"/>
              <a:endCxn id="57" idx="2"/>
            </p:cNvCxnSpPr>
            <p:nvPr/>
          </p:nvCxnSpPr>
          <p:spPr>
            <a:xfrm flipV="1">
              <a:off x="3016378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DFB618-A86C-D446-9CA6-BDEC96E4736B}"/>
                    </a:ext>
                  </a:extLst>
                </p:cNvPr>
                <p:cNvSpPr txBox="1"/>
                <p:nvPr/>
              </p:nvSpPr>
              <p:spPr>
                <a:xfrm>
                  <a:off x="2805775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0DFB618-A86C-D446-9CA6-BDEC96E47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775" y="1970061"/>
                  <a:ext cx="42498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571" t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37C94C-9014-7E4E-950B-4DD355EABF3A}"/>
              </a:ext>
            </a:extLst>
          </p:cNvPr>
          <p:cNvCxnSpPr>
            <a:cxnSpLocks/>
            <a:stCxn id="40" idx="3"/>
            <a:endCxn id="50" idx="1"/>
          </p:cNvCxnSpPr>
          <p:nvPr/>
        </p:nvCxnSpPr>
        <p:spPr>
          <a:xfrm>
            <a:off x="1880348" y="2391521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574331-68D9-1544-8FAE-8CB7B1F930E7}"/>
                  </a:ext>
                </a:extLst>
              </p:cNvPr>
              <p:cNvSpPr txBox="1"/>
              <p:nvPr/>
            </p:nvSpPr>
            <p:spPr>
              <a:xfrm>
                <a:off x="2067032" y="2123147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574331-68D9-1544-8FAE-8CB7B1F9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32" y="2123147"/>
                <a:ext cx="418961" cy="215444"/>
              </a:xfrm>
              <a:prstGeom prst="rect">
                <a:avLst/>
              </a:prstGeom>
              <a:blipFill>
                <a:blip r:embed="rId8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0BA0BD1C-DC6B-2549-90A9-ED1AFA5B19ED}"/>
              </a:ext>
            </a:extLst>
          </p:cNvPr>
          <p:cNvGrpSpPr/>
          <p:nvPr/>
        </p:nvGrpSpPr>
        <p:grpSpPr>
          <a:xfrm>
            <a:off x="3601135" y="1184716"/>
            <a:ext cx="424988" cy="2513682"/>
            <a:chOff x="3823508" y="1970061"/>
            <a:chExt cx="424988" cy="251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E6D616A-E2B1-1144-8695-2A2D65FDB598}"/>
                    </a:ext>
                  </a:extLst>
                </p:cNvPr>
                <p:cNvSpPr txBox="1"/>
                <p:nvPr/>
              </p:nvSpPr>
              <p:spPr>
                <a:xfrm>
                  <a:off x="3823508" y="4268299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E6D616A-E2B1-1144-8695-2A2D65FD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508" y="4268299"/>
                  <a:ext cx="42120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E0F0A15E-A2F8-9844-8404-8CF0F9E80656}"/>
                </a:ext>
              </a:extLst>
            </p:cNvPr>
            <p:cNvSpPr/>
            <p:nvPr/>
          </p:nvSpPr>
          <p:spPr>
            <a:xfrm>
              <a:off x="3923498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A49AF33-FCDD-A147-A9A3-5563EC8A1A26}"/>
                </a:ext>
              </a:extLst>
            </p:cNvPr>
            <p:cNvSpPr/>
            <p:nvPr/>
          </p:nvSpPr>
          <p:spPr>
            <a:xfrm>
              <a:off x="3949308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6710CF7-A688-4A41-AFFA-AC0AD9276331}"/>
                </a:ext>
              </a:extLst>
            </p:cNvPr>
            <p:cNvSpPr/>
            <p:nvPr/>
          </p:nvSpPr>
          <p:spPr>
            <a:xfrm>
              <a:off x="3949308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FF3B317-BE00-7741-8DFF-114250A5ED33}"/>
                </a:ext>
              </a:extLst>
            </p:cNvPr>
            <p:cNvSpPr/>
            <p:nvPr/>
          </p:nvSpPr>
          <p:spPr>
            <a:xfrm>
              <a:off x="3949308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8C24EC1-3863-0944-92F5-14587FB77288}"/>
                </a:ext>
              </a:extLst>
            </p:cNvPr>
            <p:cNvSpPr/>
            <p:nvPr/>
          </p:nvSpPr>
          <p:spPr>
            <a:xfrm>
              <a:off x="3949308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C5C289B-B884-ED49-AD0C-CB5EB1A3939D}"/>
                </a:ext>
              </a:extLst>
            </p:cNvPr>
            <p:cNvCxnSpPr>
              <a:stCxn id="61" idx="0"/>
              <a:endCxn id="62" idx="2"/>
            </p:cNvCxnSpPr>
            <p:nvPr/>
          </p:nvCxnSpPr>
          <p:spPr>
            <a:xfrm flipV="1">
              <a:off x="4034111" y="3586716"/>
              <a:ext cx="0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252497A-368B-314E-A472-5F21F63D53F4}"/>
                </a:ext>
              </a:extLst>
            </p:cNvPr>
            <p:cNvCxnSpPr>
              <a:cxnSpLocks/>
              <a:stCxn id="62" idx="0"/>
              <a:endCxn id="69" idx="2"/>
            </p:cNvCxnSpPr>
            <p:nvPr/>
          </p:nvCxnSpPr>
          <p:spPr>
            <a:xfrm flipV="1">
              <a:off x="4034111" y="2185505"/>
              <a:ext cx="1891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CE4A34A-AEDD-EA4C-9A21-3233B0D1F66E}"/>
                    </a:ext>
                  </a:extLst>
                </p:cNvPr>
                <p:cNvSpPr txBox="1"/>
                <p:nvPr/>
              </p:nvSpPr>
              <p:spPr>
                <a:xfrm>
                  <a:off x="3823508" y="1970061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CE4A34A-AEDD-EA4C-9A21-3233B0D1F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508" y="1970061"/>
                  <a:ext cx="42498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1765" t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87D6CDC-A3D3-3949-BE54-D47CFF8DFEF0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898081" y="2391521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70EC7A-148D-0F42-BD11-D918AFACBB9A}"/>
                  </a:ext>
                </a:extLst>
              </p:cNvPr>
              <p:cNvSpPr txBox="1"/>
              <p:nvPr/>
            </p:nvSpPr>
            <p:spPr>
              <a:xfrm>
                <a:off x="3091302" y="2123147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70EC7A-148D-0F42-BD11-D918AFACB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2" y="2123147"/>
                <a:ext cx="418961" cy="215444"/>
              </a:xfrm>
              <a:prstGeom prst="rect">
                <a:avLst/>
              </a:prstGeom>
              <a:blipFill>
                <a:blip r:embed="rId11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BAC8C3-EA13-ED4C-BC09-3DBE0CB035C5}"/>
              </a:ext>
            </a:extLst>
          </p:cNvPr>
          <p:cNvCxnSpPr>
            <a:cxnSpLocks/>
          </p:cNvCxnSpPr>
          <p:nvPr/>
        </p:nvCxnSpPr>
        <p:spPr>
          <a:xfrm>
            <a:off x="3922351" y="2407735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63342E3-FDFD-D744-BCA2-CDD7889DD458}"/>
              </a:ext>
            </a:extLst>
          </p:cNvPr>
          <p:cNvSpPr txBox="1"/>
          <p:nvPr/>
        </p:nvSpPr>
        <p:spPr>
          <a:xfrm>
            <a:off x="4874166" y="21599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3E2FD7-F1D1-6B4B-8AB7-3562D3FE0BA5}"/>
              </a:ext>
            </a:extLst>
          </p:cNvPr>
          <p:cNvGrpSpPr/>
          <p:nvPr/>
        </p:nvGrpSpPr>
        <p:grpSpPr>
          <a:xfrm>
            <a:off x="6108718" y="1180613"/>
            <a:ext cx="495025" cy="2517785"/>
            <a:chOff x="6331091" y="1965958"/>
            <a:chExt cx="495025" cy="2517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83EEE42-7DBA-2743-BD7F-83B6AE16B564}"/>
                    </a:ext>
                  </a:extLst>
                </p:cNvPr>
                <p:cNvSpPr txBox="1"/>
                <p:nvPr/>
              </p:nvSpPr>
              <p:spPr>
                <a:xfrm>
                  <a:off x="6331091" y="4268299"/>
                  <a:ext cx="4818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83EEE42-7DBA-2743-BD7F-83B6AE16B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91" y="4268299"/>
                  <a:ext cx="481863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EFC00A30-131F-3647-BB6E-97513FA6BC43}"/>
                </a:ext>
              </a:extLst>
            </p:cNvPr>
            <p:cNvSpPr/>
            <p:nvPr/>
          </p:nvSpPr>
          <p:spPr>
            <a:xfrm>
              <a:off x="6464679" y="2767016"/>
              <a:ext cx="221226" cy="8197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1990AB-254A-CD41-8EB9-CC15FEB61356}"/>
                </a:ext>
              </a:extLst>
            </p:cNvPr>
            <p:cNvSpPr/>
            <p:nvPr/>
          </p:nvSpPr>
          <p:spPr>
            <a:xfrm>
              <a:off x="6490489" y="279696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BCEEE2-78A9-AA45-8F99-C458ACF2BB43}"/>
                </a:ext>
              </a:extLst>
            </p:cNvPr>
            <p:cNvSpPr/>
            <p:nvPr/>
          </p:nvSpPr>
          <p:spPr>
            <a:xfrm>
              <a:off x="6490489" y="2995821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CE1576-21F9-034D-B276-2B0C1FCC9243}"/>
                </a:ext>
              </a:extLst>
            </p:cNvPr>
            <p:cNvSpPr/>
            <p:nvPr/>
          </p:nvSpPr>
          <p:spPr>
            <a:xfrm>
              <a:off x="6490489" y="3193080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0940D6C-78A6-3849-B8E4-093999370EED}"/>
                </a:ext>
              </a:extLst>
            </p:cNvPr>
            <p:cNvSpPr/>
            <p:nvPr/>
          </p:nvSpPr>
          <p:spPr>
            <a:xfrm>
              <a:off x="6490489" y="3378186"/>
              <a:ext cx="169606" cy="1696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F281B53-07F6-9D42-9764-E4FD81502DED}"/>
                </a:ext>
              </a:extLst>
            </p:cNvPr>
            <p:cNvCxnSpPr>
              <a:stCxn id="75" idx="0"/>
              <a:endCxn id="76" idx="2"/>
            </p:cNvCxnSpPr>
            <p:nvPr/>
          </p:nvCxnSpPr>
          <p:spPr>
            <a:xfrm flipV="1">
              <a:off x="6572023" y="3586716"/>
              <a:ext cx="3269" cy="681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E0F277-3A85-1049-9D16-C7CB9267A369}"/>
                </a:ext>
              </a:extLst>
            </p:cNvPr>
            <p:cNvCxnSpPr>
              <a:cxnSpLocks/>
              <a:stCxn id="76" idx="0"/>
              <a:endCxn id="83" idx="2"/>
            </p:cNvCxnSpPr>
            <p:nvPr/>
          </p:nvCxnSpPr>
          <p:spPr>
            <a:xfrm flipV="1">
              <a:off x="6575292" y="2185505"/>
              <a:ext cx="5597" cy="5815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AB334A4-1A67-A045-BB19-DC7A6FD20D51}"/>
                    </a:ext>
                  </a:extLst>
                </p:cNvPr>
                <p:cNvSpPr txBox="1"/>
                <p:nvPr/>
              </p:nvSpPr>
              <p:spPr>
                <a:xfrm>
                  <a:off x="6335661" y="1965958"/>
                  <a:ext cx="490455" cy="2195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AB334A4-1A67-A045-BB19-DC7A6FD20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661" y="1965958"/>
                  <a:ext cx="490455" cy="219547"/>
                </a:xfrm>
                <a:prstGeom prst="rect">
                  <a:avLst/>
                </a:prstGeom>
                <a:blipFill>
                  <a:blip r:embed="rId13"/>
                  <a:stretch>
                    <a:fillRect l="-7500" t="-16667" r="-25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BB6D22-A53D-1F40-BE00-CA1FEA0352A4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5439262" y="2391521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5F881-FEB2-8645-831C-950A97B780E0}"/>
                  </a:ext>
                </a:extLst>
              </p:cNvPr>
              <p:cNvSpPr txBox="1"/>
              <p:nvPr/>
            </p:nvSpPr>
            <p:spPr>
              <a:xfrm>
                <a:off x="5519808" y="2124071"/>
                <a:ext cx="6495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5F881-FEB2-8645-831C-950A97B78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08" y="2124071"/>
                <a:ext cx="649537" cy="215444"/>
              </a:xfrm>
              <a:prstGeom prst="rect">
                <a:avLst/>
              </a:prstGeom>
              <a:blipFill>
                <a:blip r:embed="rId14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C48AEBB-872A-3E4A-98D3-D256FED50F52}"/>
                  </a:ext>
                </a:extLst>
              </p:cNvPr>
              <p:cNvSpPr txBox="1"/>
              <p:nvPr/>
            </p:nvSpPr>
            <p:spPr>
              <a:xfrm>
                <a:off x="4109035" y="211969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C48AEBB-872A-3E4A-98D3-D256FED5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035" y="2119699"/>
                <a:ext cx="418961" cy="215444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B214438-8607-8F48-BD0D-66850FAF728F}"/>
              </a:ext>
            </a:extLst>
          </p:cNvPr>
          <p:cNvCxnSpPr>
            <a:cxnSpLocks/>
          </p:cNvCxnSpPr>
          <p:nvPr/>
        </p:nvCxnSpPr>
        <p:spPr>
          <a:xfrm>
            <a:off x="850492" y="2391521"/>
            <a:ext cx="803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5E17829-2EFF-C249-BF3E-9C2863589311}"/>
                  </a:ext>
                </a:extLst>
              </p:cNvPr>
              <p:cNvSpPr txBox="1"/>
              <p:nvPr/>
            </p:nvSpPr>
            <p:spPr>
              <a:xfrm>
                <a:off x="1037176" y="2123147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5E17829-2EFF-C249-BF3E-9C2863589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76" y="2123147"/>
                <a:ext cx="418961" cy="215444"/>
              </a:xfrm>
              <a:prstGeom prst="rect">
                <a:avLst/>
              </a:prstGeom>
              <a:blipFill>
                <a:blip r:embed="rId16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D41C8F4-2551-9B45-8664-43E2EBC43066}"/>
                  </a:ext>
                </a:extLst>
              </p:cNvPr>
              <p:cNvSpPr txBox="1"/>
              <p:nvPr/>
            </p:nvSpPr>
            <p:spPr>
              <a:xfrm>
                <a:off x="170293" y="4286999"/>
                <a:ext cx="7527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D41C8F4-2551-9B45-8664-43E2EBC43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3" y="4286999"/>
                <a:ext cx="752770" cy="215444"/>
              </a:xfrm>
              <a:prstGeom prst="rect">
                <a:avLst/>
              </a:prstGeom>
              <a:blipFill>
                <a:blip r:embed="rId17"/>
                <a:stretch>
                  <a:fillRect l="-1639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1AF4B9-08F9-E845-9B48-7B19F0D651B9}"/>
                  </a:ext>
                </a:extLst>
              </p:cNvPr>
              <p:cNvSpPr txBox="1"/>
              <p:nvPr/>
            </p:nvSpPr>
            <p:spPr>
              <a:xfrm>
                <a:off x="1403309" y="4275086"/>
                <a:ext cx="29620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1AF4B9-08F9-E845-9B48-7B19F0D65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09" y="4275086"/>
                <a:ext cx="2962093" cy="215444"/>
              </a:xfrm>
              <a:prstGeom prst="rect">
                <a:avLst/>
              </a:prstGeom>
              <a:blipFill>
                <a:blip r:embed="rId18"/>
                <a:stretch>
                  <a:fillRect r="-12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8D53312-3CE0-3B41-AE20-198B1DE1B1EA}"/>
                  </a:ext>
                </a:extLst>
              </p:cNvPr>
              <p:cNvSpPr txBox="1"/>
              <p:nvPr/>
            </p:nvSpPr>
            <p:spPr>
              <a:xfrm>
                <a:off x="1428868" y="5125144"/>
                <a:ext cx="2130007" cy="23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8D53312-3CE0-3B41-AE20-198B1DE1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68" y="5125144"/>
                <a:ext cx="2130007" cy="236219"/>
              </a:xfrm>
              <a:prstGeom prst="rect">
                <a:avLst/>
              </a:prstGeom>
              <a:blipFill>
                <a:blip r:embed="rId19"/>
                <a:stretch>
                  <a:fillRect l="-595" t="-15789" r="-119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616BC9-9DB8-4D4E-82BE-11A9A7A265C1}"/>
                  </a:ext>
                </a:extLst>
              </p:cNvPr>
              <p:cNvSpPr txBox="1"/>
              <p:nvPr/>
            </p:nvSpPr>
            <p:spPr>
              <a:xfrm>
                <a:off x="1991285" y="4574386"/>
                <a:ext cx="8720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= tanh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616BC9-9DB8-4D4E-82BE-11A9A7A2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85" y="4574386"/>
                <a:ext cx="872098" cy="307777"/>
              </a:xfrm>
              <a:prstGeom prst="rect">
                <a:avLst/>
              </a:prstGeom>
              <a:blipFill>
                <a:blip r:embed="rId20"/>
                <a:stretch>
                  <a:fillRect t="-4167" r="-144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A5EFC11-4C56-1540-81F7-01837826B505}"/>
                  </a:ext>
                </a:extLst>
              </p:cNvPr>
              <p:cNvSpPr txBox="1"/>
              <p:nvPr/>
            </p:nvSpPr>
            <p:spPr>
              <a:xfrm>
                <a:off x="1991285" y="5450455"/>
                <a:ext cx="17646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= sigmoid/</a:t>
                </a:r>
                <a:r>
                  <a:rPr lang="en-US" sz="1400" dirty="0" err="1"/>
                  <a:t>softmax</a:t>
                </a:r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A5EFC11-4C56-1540-81F7-01837826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85" y="5450455"/>
                <a:ext cx="1764650" cy="307777"/>
              </a:xfrm>
              <a:prstGeom prst="rect">
                <a:avLst/>
              </a:prstGeom>
              <a:blipFill>
                <a:blip r:embed="rId2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9C58A3A-1967-4241-A6AC-86CE668F55AA}"/>
              </a:ext>
            </a:extLst>
          </p:cNvPr>
          <p:cNvCxnSpPr>
            <a:cxnSpLocks/>
          </p:cNvCxnSpPr>
          <p:nvPr/>
        </p:nvCxnSpPr>
        <p:spPr>
          <a:xfrm>
            <a:off x="4725395" y="4192558"/>
            <a:ext cx="0" cy="207761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8C34C1C-2202-584B-B4C7-738972D30D2E}"/>
                  </a:ext>
                </a:extLst>
              </p:cNvPr>
              <p:cNvSpPr txBox="1"/>
              <p:nvPr/>
            </p:nvSpPr>
            <p:spPr>
              <a:xfrm>
                <a:off x="4911633" y="4639623"/>
                <a:ext cx="31037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8C34C1C-2202-584B-B4C7-738972D30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4639623"/>
                <a:ext cx="3103798" cy="215444"/>
              </a:xfrm>
              <a:prstGeom prst="rect">
                <a:avLst/>
              </a:prstGeom>
              <a:blipFill>
                <a:blip r:embed="rId22"/>
                <a:stretch>
                  <a:fillRect r="-1224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4A6037-1F20-F944-AF3A-8AC21EF8269F}"/>
                  </a:ext>
                </a:extLst>
              </p:cNvPr>
              <p:cNvSpPr txBox="1"/>
              <p:nvPr/>
            </p:nvSpPr>
            <p:spPr>
              <a:xfrm>
                <a:off x="4911633" y="5122479"/>
                <a:ext cx="2064861" cy="23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4A6037-1F20-F944-AF3A-8AC21EF8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5122479"/>
                <a:ext cx="2064861" cy="236219"/>
              </a:xfrm>
              <a:prstGeom prst="rect">
                <a:avLst/>
              </a:prstGeom>
              <a:blipFill>
                <a:blip r:embed="rId23"/>
                <a:stretch>
                  <a:fillRect l="-1227" t="-20000" r="-18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6356EDA-F1DC-EC4D-9B78-7E839B46D611}"/>
              </a:ext>
            </a:extLst>
          </p:cNvPr>
          <p:cNvCxnSpPr>
            <a:cxnSpLocks/>
          </p:cNvCxnSpPr>
          <p:nvPr/>
        </p:nvCxnSpPr>
        <p:spPr>
          <a:xfrm>
            <a:off x="8266881" y="4192558"/>
            <a:ext cx="0" cy="207761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FEDB6CD-251A-5646-A044-A0246A7399DB}"/>
              </a:ext>
            </a:extLst>
          </p:cNvPr>
          <p:cNvSpPr txBox="1"/>
          <p:nvPr/>
        </p:nvSpPr>
        <p:spPr>
          <a:xfrm>
            <a:off x="8432801" y="4038669"/>
            <a:ext cx="1573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Simplified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ADBD3A4-AB86-5147-93CA-00769BCAB3E0}"/>
                  </a:ext>
                </a:extLst>
              </p:cNvPr>
              <p:cNvSpPr txBox="1"/>
              <p:nvPr/>
            </p:nvSpPr>
            <p:spPr>
              <a:xfrm>
                <a:off x="8610600" y="4639623"/>
                <a:ext cx="270683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ADBD3A4-AB86-5147-93CA-00769BCAB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39623"/>
                <a:ext cx="2706831" cy="215444"/>
              </a:xfrm>
              <a:prstGeom prst="rect">
                <a:avLst/>
              </a:prstGeom>
              <a:blipFill>
                <a:blip r:embed="rId24"/>
                <a:stretch>
                  <a:fillRect r="-140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1366DC2-43EC-2549-818D-6953C9BA070E}"/>
                  </a:ext>
                </a:extLst>
              </p:cNvPr>
              <p:cNvSpPr txBox="1"/>
              <p:nvPr/>
            </p:nvSpPr>
            <p:spPr>
              <a:xfrm>
                <a:off x="8610600" y="5127672"/>
                <a:ext cx="1969001" cy="234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1366DC2-43EC-2549-818D-6953C9BA0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5127672"/>
                <a:ext cx="1969001" cy="234103"/>
              </a:xfrm>
              <a:prstGeom prst="rect">
                <a:avLst/>
              </a:prstGeom>
              <a:blipFill>
                <a:blip r:embed="rId25"/>
                <a:stretch>
                  <a:fillRect l="-1923" t="-21053" r="-2564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63121C1-D504-264C-AA0D-DF9003045A74}"/>
              </a:ext>
            </a:extLst>
          </p:cNvPr>
          <p:cNvCxnSpPr/>
          <p:nvPr/>
        </p:nvCxnSpPr>
        <p:spPr>
          <a:xfrm>
            <a:off x="9478985" y="4882163"/>
            <a:ext cx="2322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FD31916-46CC-4F45-9C8A-7A76F71DC84A}"/>
              </a:ext>
            </a:extLst>
          </p:cNvPr>
          <p:cNvCxnSpPr/>
          <p:nvPr/>
        </p:nvCxnSpPr>
        <p:spPr>
          <a:xfrm>
            <a:off x="9486242" y="5380469"/>
            <a:ext cx="2322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F62FD2-A895-834B-B0A6-708A6BC4C5C4}"/>
                  </a:ext>
                </a:extLst>
              </p:cNvPr>
              <p:cNvSpPr/>
              <p:nvPr/>
            </p:nvSpPr>
            <p:spPr>
              <a:xfrm>
                <a:off x="8112687" y="1628450"/>
                <a:ext cx="15702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F62FD2-A895-834B-B0A6-708A6BC4C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687" y="1628450"/>
                <a:ext cx="1570238" cy="307777"/>
              </a:xfrm>
              <a:prstGeom prst="rect">
                <a:avLst/>
              </a:prstGeom>
              <a:blipFill>
                <a:blip r:embed="rId2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8C302E7-8665-554E-82D3-4B1BFD79D902}"/>
                  </a:ext>
                </a:extLst>
              </p:cNvPr>
              <p:cNvSpPr/>
              <p:nvPr/>
            </p:nvSpPr>
            <p:spPr>
              <a:xfrm>
                <a:off x="8153400" y="856615"/>
                <a:ext cx="13669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</m:oMath>
                </a14:m>
                <a:r>
                  <a:rPr lang="en-US" sz="1400" dirty="0"/>
                  <a:t>: (100, 1)</a:t>
                </a: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8C302E7-8665-554E-82D3-4B1BFD79D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856615"/>
                <a:ext cx="1366977" cy="307777"/>
              </a:xfrm>
              <a:prstGeom prst="rect">
                <a:avLst/>
              </a:prstGeom>
              <a:blipFill>
                <a:blip r:embed="rId2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D57CEE9-E225-554F-B5B3-2DCD5E96F8C2}"/>
                  </a:ext>
                </a:extLst>
              </p:cNvPr>
              <p:cNvSpPr/>
              <p:nvPr/>
            </p:nvSpPr>
            <p:spPr>
              <a:xfrm>
                <a:off x="8153400" y="1155670"/>
                <a:ext cx="13820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sz="1400" dirty="0"/>
                  <a:t>: (10000, 1)</a:t>
                </a: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D57CEE9-E225-554F-B5B3-2DCD5E96F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155670"/>
                <a:ext cx="1382045" cy="307777"/>
              </a:xfrm>
              <a:prstGeom prst="rect">
                <a:avLst/>
              </a:prstGeom>
              <a:blipFill>
                <a:blip r:embed="rId2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Left Brace 107">
            <a:extLst>
              <a:ext uri="{FF2B5EF4-FFF2-40B4-BE49-F238E27FC236}">
                <a16:creationId xmlns:a16="http://schemas.microsoft.com/office/drawing/2014/main" id="{60F90E57-A945-3B4A-A6C9-F8ADFF9BA5E2}"/>
              </a:ext>
            </a:extLst>
          </p:cNvPr>
          <p:cNvSpPr/>
          <p:nvPr/>
        </p:nvSpPr>
        <p:spPr>
          <a:xfrm rot="16200000">
            <a:off x="8846872" y="1873609"/>
            <a:ext cx="114079" cy="2457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477AB36-E5D4-A44C-AE95-2CB445A2ECCB}"/>
              </a:ext>
            </a:extLst>
          </p:cNvPr>
          <p:cNvSpPr txBox="1"/>
          <p:nvPr/>
        </p:nvSpPr>
        <p:spPr>
          <a:xfrm>
            <a:off x="8668416" y="211180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C986370-69F2-DA4F-8791-0CF8AF796FC0}"/>
              </a:ext>
            </a:extLst>
          </p:cNvPr>
          <p:cNvSpPr/>
          <p:nvPr/>
        </p:nvSpPr>
        <p:spPr>
          <a:xfrm rot="16200000">
            <a:off x="9287119" y="1873609"/>
            <a:ext cx="114079" cy="2457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C4E8D55-E2E6-B44C-9877-AC0827A3C56A}"/>
              </a:ext>
            </a:extLst>
          </p:cNvPr>
          <p:cNvSpPr txBox="1"/>
          <p:nvPr/>
        </p:nvSpPr>
        <p:spPr>
          <a:xfrm>
            <a:off x="9108663" y="2111801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10000</a:t>
            </a: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5F1AADC1-786F-584A-82E1-5743F2E05C2C}"/>
              </a:ext>
            </a:extLst>
          </p:cNvPr>
          <p:cNvSpPr/>
          <p:nvPr/>
        </p:nvSpPr>
        <p:spPr>
          <a:xfrm rot="10800000">
            <a:off x="9629192" y="1666916"/>
            <a:ext cx="114079" cy="2457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8914E5-D5FC-DD4C-BF91-CBB4FBAD8F0A}"/>
              </a:ext>
            </a:extLst>
          </p:cNvPr>
          <p:cNvSpPr txBox="1"/>
          <p:nvPr/>
        </p:nvSpPr>
        <p:spPr>
          <a:xfrm>
            <a:off x="9718471" y="163005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1A610EE-4151-4F4C-AF97-CEC7859A2691}"/>
                  </a:ext>
                </a:extLst>
              </p:cNvPr>
              <p:cNvSpPr/>
              <p:nvPr/>
            </p:nvSpPr>
            <p:spPr>
              <a:xfrm>
                <a:off x="8107648" y="2627102"/>
                <a:ext cx="3105787" cy="478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−1&gt;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: (10100, 1)</a:t>
                </a: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1A610EE-4151-4F4C-AF97-CEC7859A2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48" y="2627102"/>
                <a:ext cx="3105787" cy="47865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6D454-752A-7141-93DA-7BAD3A11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449A1-FCBC-D845-A950-9FDE63BE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A2034-87BC-2B4C-9FB8-45A4DAAB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661994-F84F-9245-8DCD-EF2C9471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9845"/>
            <a:ext cx="10515600" cy="9847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Forward propagation (another notation)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745A6-9853-0D43-A6C2-E9B39678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A3C74E-C16D-4F44-A65E-2C58091AB8D0}"/>
                  </a:ext>
                </a:extLst>
              </p:cNvPr>
              <p:cNvSpPr txBox="1"/>
              <p:nvPr/>
            </p:nvSpPr>
            <p:spPr>
              <a:xfrm>
                <a:off x="979319" y="24420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A3C74E-C16D-4F44-A65E-2C58091AB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19" y="2442029"/>
                <a:ext cx="418961" cy="215444"/>
              </a:xfrm>
              <a:prstGeom prst="rect">
                <a:avLst/>
              </a:prstGeom>
              <a:blipFill>
                <a:blip r:embed="rId4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3E5C3-10E1-3F41-9ADF-AA8E6316496B}"/>
                  </a:ext>
                </a:extLst>
              </p:cNvPr>
              <p:cNvSpPr txBox="1"/>
              <p:nvPr/>
            </p:nvSpPr>
            <p:spPr>
              <a:xfrm>
                <a:off x="1985117" y="3548863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3E5C3-10E1-3F41-9ADF-AA8E63164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17" y="3548863"/>
                <a:ext cx="421206" cy="215444"/>
              </a:xfrm>
              <a:prstGeom prst="rect">
                <a:avLst/>
              </a:prstGeom>
              <a:blipFill>
                <a:blip r:embed="rId5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9D42341-138A-6F4D-88F5-AE33A8CEF243}"/>
              </a:ext>
            </a:extLst>
          </p:cNvPr>
          <p:cNvSpPr/>
          <p:nvPr/>
        </p:nvSpPr>
        <p:spPr>
          <a:xfrm>
            <a:off x="1859096" y="2335665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DA7353-4C50-3048-8A00-6844935980F0}"/>
                  </a:ext>
                </a:extLst>
              </p:cNvPr>
              <p:cNvSpPr txBox="1"/>
              <p:nvPr/>
            </p:nvSpPr>
            <p:spPr>
              <a:xfrm>
                <a:off x="1983443" y="24420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DA7353-4C50-3048-8A00-684493598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43" y="2442029"/>
                <a:ext cx="418961" cy="215444"/>
              </a:xfrm>
              <a:prstGeom prst="rect">
                <a:avLst/>
              </a:prstGeom>
              <a:blipFill>
                <a:blip r:embed="rId6"/>
                <a:stretch>
                  <a:fillRect l="-6061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C2505-3584-AE4A-BFC7-4ED66B96A51D}"/>
                  </a:ext>
                </a:extLst>
              </p:cNvPr>
              <p:cNvSpPr txBox="1"/>
              <p:nvPr/>
            </p:nvSpPr>
            <p:spPr>
              <a:xfrm>
                <a:off x="1981198" y="131564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C2505-3584-AE4A-BFC7-4ED66B96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198" y="1315645"/>
                <a:ext cx="424988" cy="215444"/>
              </a:xfrm>
              <a:prstGeom prst="rect">
                <a:avLst/>
              </a:prstGeom>
              <a:blipFill>
                <a:blip r:embed="rId7"/>
                <a:stretch>
                  <a:fillRect l="-12121" t="-22222" r="-303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7B0788-F51C-8E4D-AAC2-49770555A71F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1398280" y="2549751"/>
            <a:ext cx="460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92D959-C2A3-7D45-88B3-334E05B269CB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V="1">
            <a:off x="2192925" y="1531089"/>
            <a:ext cx="767" cy="80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4CB4EB-FDAA-E24F-8045-A8FEC530C957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2192925" y="2763837"/>
            <a:ext cx="2795" cy="785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5C253C-1450-6245-B65E-EEEF79FFC757}"/>
                  </a:ext>
                </a:extLst>
              </p:cNvPr>
              <p:cNvSpPr txBox="1"/>
              <p:nvPr/>
            </p:nvSpPr>
            <p:spPr>
              <a:xfrm>
                <a:off x="2975927" y="3548863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5C253C-1450-6245-B65E-EEEF79FF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927" y="3548863"/>
                <a:ext cx="421206" cy="215444"/>
              </a:xfrm>
              <a:prstGeom prst="rect">
                <a:avLst/>
              </a:prstGeom>
              <a:blipFill>
                <a:blip r:embed="rId8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C64C21F-5908-3248-98E9-FCB96DABA557}"/>
              </a:ext>
            </a:extLst>
          </p:cNvPr>
          <p:cNvSpPr/>
          <p:nvPr/>
        </p:nvSpPr>
        <p:spPr>
          <a:xfrm>
            <a:off x="2849906" y="2335665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24CD1-575D-7C48-B740-34A2FA2613F7}"/>
                  </a:ext>
                </a:extLst>
              </p:cNvPr>
              <p:cNvSpPr txBox="1"/>
              <p:nvPr/>
            </p:nvSpPr>
            <p:spPr>
              <a:xfrm>
                <a:off x="2974253" y="24420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224CD1-575D-7C48-B740-34A2FA261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3" y="2442029"/>
                <a:ext cx="418961" cy="215444"/>
              </a:xfrm>
              <a:prstGeom prst="rect">
                <a:avLst/>
              </a:prstGeom>
              <a:blipFill>
                <a:blip r:embed="rId9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646AEE-8E72-3D44-939D-AFE6741B5F58}"/>
                  </a:ext>
                </a:extLst>
              </p:cNvPr>
              <p:cNvSpPr txBox="1"/>
              <p:nvPr/>
            </p:nvSpPr>
            <p:spPr>
              <a:xfrm>
                <a:off x="2972008" y="131564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646AEE-8E72-3D44-939D-AFE6741B5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08" y="1315645"/>
                <a:ext cx="424988" cy="215444"/>
              </a:xfrm>
              <a:prstGeom prst="rect">
                <a:avLst/>
              </a:prstGeom>
              <a:blipFill>
                <a:blip r:embed="rId10"/>
                <a:stretch>
                  <a:fillRect l="-8824" t="-22222" r="-294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20DE71-5FF3-BA44-B5DA-9A1E222BD537}"/>
              </a:ext>
            </a:extLst>
          </p:cNvPr>
          <p:cNvCxnSpPr>
            <a:endCxn id="20" idx="1"/>
          </p:cNvCxnSpPr>
          <p:nvPr/>
        </p:nvCxnSpPr>
        <p:spPr>
          <a:xfrm>
            <a:off x="2516485" y="2549751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6D6D58-7D93-AF48-89BD-3F7113B8C5D2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3183735" y="1531089"/>
            <a:ext cx="767" cy="80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F47E80-A01F-FE42-98C6-EF6103963FCE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3183735" y="2763837"/>
            <a:ext cx="2795" cy="785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625C82-AF9E-B545-AEF5-9CE380844F1F}"/>
                  </a:ext>
                </a:extLst>
              </p:cNvPr>
              <p:cNvSpPr txBox="1"/>
              <p:nvPr/>
            </p:nvSpPr>
            <p:spPr>
              <a:xfrm>
                <a:off x="3982266" y="3548863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625C82-AF9E-B545-AEF5-9CE380844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66" y="3548863"/>
                <a:ext cx="421206" cy="215444"/>
              </a:xfrm>
              <a:prstGeom prst="rect">
                <a:avLst/>
              </a:prstGeom>
              <a:blipFill>
                <a:blip r:embed="rId11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17DEB3A-8A99-0342-9B71-6DFF053DDDD0}"/>
              </a:ext>
            </a:extLst>
          </p:cNvPr>
          <p:cNvSpPr/>
          <p:nvPr/>
        </p:nvSpPr>
        <p:spPr>
          <a:xfrm>
            <a:off x="3856245" y="2335665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1A3F5-DCE5-E744-A379-BEAF8E23A782}"/>
                  </a:ext>
                </a:extLst>
              </p:cNvPr>
              <p:cNvSpPr txBox="1"/>
              <p:nvPr/>
            </p:nvSpPr>
            <p:spPr>
              <a:xfrm>
                <a:off x="3980592" y="24420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A1A3F5-DCE5-E744-A379-BEAF8E23A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592" y="2442029"/>
                <a:ext cx="418961" cy="215444"/>
              </a:xfrm>
              <a:prstGeom prst="rect">
                <a:avLst/>
              </a:prstGeom>
              <a:blipFill>
                <a:blip r:embed="rId12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EFF12-D8CB-B748-8994-74B7D440549C}"/>
                  </a:ext>
                </a:extLst>
              </p:cNvPr>
              <p:cNvSpPr txBox="1"/>
              <p:nvPr/>
            </p:nvSpPr>
            <p:spPr>
              <a:xfrm>
                <a:off x="3978347" y="131564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EFF12-D8CB-B748-8994-74B7D4405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47" y="1315645"/>
                <a:ext cx="424988" cy="215444"/>
              </a:xfrm>
              <a:prstGeom prst="rect">
                <a:avLst/>
              </a:prstGeom>
              <a:blipFill>
                <a:blip r:embed="rId13"/>
                <a:stretch>
                  <a:fillRect l="-8571" t="-22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D39FDE-CC3A-7542-9BF5-7D18195A58D4}"/>
              </a:ext>
            </a:extLst>
          </p:cNvPr>
          <p:cNvCxnSpPr>
            <a:endCxn id="31" idx="1"/>
          </p:cNvCxnSpPr>
          <p:nvPr/>
        </p:nvCxnSpPr>
        <p:spPr>
          <a:xfrm>
            <a:off x="3522824" y="2549751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0A4C94-2EE1-F047-BE2D-579F2AA563C3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4190074" y="1531089"/>
            <a:ext cx="767" cy="80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9887ED-6F23-234C-A461-99F9CDD6D267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H="1" flipV="1">
            <a:off x="4190074" y="2763837"/>
            <a:ext cx="2795" cy="785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D1E149-5775-B444-AD65-522355B70023}"/>
                  </a:ext>
                </a:extLst>
              </p:cNvPr>
              <p:cNvSpPr txBox="1"/>
              <p:nvPr/>
            </p:nvSpPr>
            <p:spPr>
              <a:xfrm>
                <a:off x="6391015" y="3549235"/>
                <a:ext cx="481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D1E149-5775-B444-AD65-522355B7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015" y="3549235"/>
                <a:ext cx="481863" cy="215444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BB4D8955-8855-C841-AE4C-E3027F039785}"/>
              </a:ext>
            </a:extLst>
          </p:cNvPr>
          <p:cNvSpPr/>
          <p:nvPr/>
        </p:nvSpPr>
        <p:spPr>
          <a:xfrm>
            <a:off x="6298118" y="2327723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58A786-6F88-5443-9323-830CC431A954}"/>
                  </a:ext>
                </a:extLst>
              </p:cNvPr>
              <p:cNvSpPr txBox="1"/>
              <p:nvPr/>
            </p:nvSpPr>
            <p:spPr>
              <a:xfrm>
                <a:off x="6407951" y="2434087"/>
                <a:ext cx="479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58A786-6F88-5443-9323-830CC431A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951" y="2434087"/>
                <a:ext cx="479618" cy="215444"/>
              </a:xfrm>
              <a:prstGeom prst="rect">
                <a:avLst/>
              </a:prstGeom>
              <a:blipFill>
                <a:blip r:embed="rId15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F17D30-1879-A741-AC51-31AE985D9F99}"/>
                  </a:ext>
                </a:extLst>
              </p:cNvPr>
              <p:cNvSpPr txBox="1"/>
              <p:nvPr/>
            </p:nvSpPr>
            <p:spPr>
              <a:xfrm>
                <a:off x="6391015" y="1315208"/>
                <a:ext cx="490455" cy="2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F17D30-1879-A741-AC51-31AE985D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015" y="1315208"/>
                <a:ext cx="490455" cy="219547"/>
              </a:xfrm>
              <a:prstGeom prst="rect">
                <a:avLst/>
              </a:prstGeom>
              <a:blipFill>
                <a:blip r:embed="rId16"/>
                <a:stretch>
                  <a:fillRect l="-7500" t="-16667" r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07871E-96D1-A04F-BA97-9770E42F057F}"/>
              </a:ext>
            </a:extLst>
          </p:cNvPr>
          <p:cNvCxnSpPr>
            <a:endCxn id="42" idx="1"/>
          </p:cNvCxnSpPr>
          <p:nvPr/>
        </p:nvCxnSpPr>
        <p:spPr>
          <a:xfrm>
            <a:off x="5964697" y="2541809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6E1EF4-43A1-DC49-87F7-577A83895550}"/>
              </a:ext>
            </a:extLst>
          </p:cNvPr>
          <p:cNvCxnSpPr>
            <a:cxnSpLocks/>
            <a:stCxn id="42" idx="0"/>
            <a:endCxn id="44" idx="2"/>
          </p:cNvCxnSpPr>
          <p:nvPr/>
        </p:nvCxnSpPr>
        <p:spPr>
          <a:xfrm flipV="1">
            <a:off x="6631947" y="1534755"/>
            <a:ext cx="4296" cy="79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CB7C90-3E25-A444-9AB2-A94144E82217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V="1">
            <a:off x="6631947" y="2755895"/>
            <a:ext cx="0" cy="793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4E612C-4224-2A45-8795-B26C3C9C0B30}"/>
                  </a:ext>
                </a:extLst>
              </p:cNvPr>
              <p:cNvSpPr txBox="1"/>
              <p:nvPr/>
            </p:nvSpPr>
            <p:spPr>
              <a:xfrm>
                <a:off x="4988698" y="3548863"/>
                <a:ext cx="4212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4E612C-4224-2A45-8795-B26C3C9C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98" y="3548863"/>
                <a:ext cx="421206" cy="215444"/>
              </a:xfrm>
              <a:prstGeom prst="rect">
                <a:avLst/>
              </a:prstGeom>
              <a:blipFill>
                <a:blip r:embed="rId17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2587F61E-A3C9-4341-AD75-6353BF4EB8B7}"/>
              </a:ext>
            </a:extLst>
          </p:cNvPr>
          <p:cNvSpPr/>
          <p:nvPr/>
        </p:nvSpPr>
        <p:spPr>
          <a:xfrm>
            <a:off x="4862677" y="2335665"/>
            <a:ext cx="667657" cy="42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D99137-464D-D048-ACED-7ECFA6659C9E}"/>
                  </a:ext>
                </a:extLst>
              </p:cNvPr>
              <p:cNvSpPr txBox="1"/>
              <p:nvPr/>
            </p:nvSpPr>
            <p:spPr>
              <a:xfrm>
                <a:off x="4987024" y="24420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D99137-464D-D048-ACED-7ECFA6659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24" y="2442029"/>
                <a:ext cx="418961" cy="215444"/>
              </a:xfrm>
              <a:prstGeom prst="rect">
                <a:avLst/>
              </a:prstGeom>
              <a:blipFill>
                <a:blip r:embed="rId18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68020D-3AC9-5845-B845-B46B647C347A}"/>
                  </a:ext>
                </a:extLst>
              </p:cNvPr>
              <p:cNvSpPr txBox="1"/>
              <p:nvPr/>
            </p:nvSpPr>
            <p:spPr>
              <a:xfrm>
                <a:off x="4984779" y="1315645"/>
                <a:ext cx="424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&lt;4&gt;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68020D-3AC9-5845-B845-B46B647C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79" y="1315645"/>
                <a:ext cx="424988" cy="215444"/>
              </a:xfrm>
              <a:prstGeom prst="rect">
                <a:avLst/>
              </a:prstGeom>
              <a:blipFill>
                <a:blip r:embed="rId19"/>
                <a:stretch>
                  <a:fillRect l="-11765" t="-22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C530F3-999C-8849-9C66-9ABF964C30C9}"/>
              </a:ext>
            </a:extLst>
          </p:cNvPr>
          <p:cNvCxnSpPr>
            <a:endCxn id="57" idx="1"/>
          </p:cNvCxnSpPr>
          <p:nvPr/>
        </p:nvCxnSpPr>
        <p:spPr>
          <a:xfrm>
            <a:off x="4529256" y="2549751"/>
            <a:ext cx="33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B31A0E-438A-904C-90BB-546C20C9F53B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V="1">
            <a:off x="5196506" y="1531089"/>
            <a:ext cx="767" cy="80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AF06F5F-CB98-1D4C-BDB9-79DCEA6768A0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H="1" flipV="1">
            <a:off x="5196506" y="2763837"/>
            <a:ext cx="2795" cy="785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B362E6D-D510-7646-875A-4A2211C0FD03}"/>
                  </a:ext>
                </a:extLst>
              </p:cNvPr>
              <p:cNvSpPr txBox="1"/>
              <p:nvPr/>
            </p:nvSpPr>
            <p:spPr>
              <a:xfrm>
                <a:off x="1935469" y="1820187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B362E6D-D510-7646-875A-4A2211C0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69" y="1820187"/>
                <a:ext cx="204480" cy="276999"/>
              </a:xfrm>
              <a:prstGeom prst="rect">
                <a:avLst/>
              </a:prstGeom>
              <a:blipFill>
                <a:blip r:embed="rId20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80780C-51F6-1245-A0CB-FA85DB9F1B75}"/>
                  </a:ext>
                </a:extLst>
              </p:cNvPr>
              <p:cNvSpPr txBox="1"/>
              <p:nvPr/>
            </p:nvSpPr>
            <p:spPr>
              <a:xfrm>
                <a:off x="1929666" y="3050346"/>
                <a:ext cx="216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80780C-51F6-1245-A0CB-FA85DB9F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6" y="3050346"/>
                <a:ext cx="216085" cy="276999"/>
              </a:xfrm>
              <a:prstGeom prst="rect">
                <a:avLst/>
              </a:prstGeom>
              <a:blipFill>
                <a:blip r:embed="rId21"/>
                <a:stretch>
                  <a:fillRect l="-22222" r="-1666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9FCEE5-7A81-994D-BCF1-80B5D883264C}"/>
                  </a:ext>
                </a:extLst>
              </p:cNvPr>
              <p:cNvSpPr txBox="1"/>
              <p:nvPr/>
            </p:nvSpPr>
            <p:spPr>
              <a:xfrm>
                <a:off x="1497492" y="2241296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9FCEE5-7A81-994D-BCF1-80B5D8832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92" y="2241296"/>
                <a:ext cx="281551" cy="276999"/>
              </a:xfrm>
              <a:prstGeom prst="rect">
                <a:avLst/>
              </a:prstGeom>
              <a:blipFill>
                <a:blip r:embed="rId22"/>
                <a:stretch>
                  <a:fillRect l="-17391" r="-130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6AE7202-7C5A-4746-9AEB-B9569C26B94E}"/>
                  </a:ext>
                </a:extLst>
              </p:cNvPr>
              <p:cNvSpPr txBox="1"/>
              <p:nvPr/>
            </p:nvSpPr>
            <p:spPr>
              <a:xfrm>
                <a:off x="1631836" y="4374588"/>
                <a:ext cx="27871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6AE7202-7C5A-4746-9AEB-B9569C26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36" y="4374588"/>
                <a:ext cx="2787110" cy="215444"/>
              </a:xfrm>
              <a:prstGeom prst="rect">
                <a:avLst/>
              </a:prstGeom>
              <a:blipFill>
                <a:blip r:embed="rId23"/>
                <a:stretch>
                  <a:fillRect r="-135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485A5C0-322B-5D4C-AD3E-075DE7169BD3}"/>
                  </a:ext>
                </a:extLst>
              </p:cNvPr>
              <p:cNvSpPr txBox="1"/>
              <p:nvPr/>
            </p:nvSpPr>
            <p:spPr>
              <a:xfrm>
                <a:off x="1631836" y="4857444"/>
                <a:ext cx="1861600" cy="234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485A5C0-322B-5D4C-AD3E-075DE716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36" y="4857444"/>
                <a:ext cx="1861600" cy="234103"/>
              </a:xfrm>
              <a:prstGeom prst="rect">
                <a:avLst/>
              </a:prstGeom>
              <a:blipFill>
                <a:blip r:embed="rId24"/>
                <a:stretch>
                  <a:fillRect l="-1351" t="-15000" r="-270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63C7977-434C-0D47-8197-FC1B0F71698A}"/>
              </a:ext>
            </a:extLst>
          </p:cNvPr>
          <p:cNvSpPr/>
          <p:nvPr/>
        </p:nvSpPr>
        <p:spPr>
          <a:xfrm>
            <a:off x="1883599" y="1756380"/>
            <a:ext cx="309326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09E826D-A8F0-3246-9FE5-A3A208053180}"/>
              </a:ext>
            </a:extLst>
          </p:cNvPr>
          <p:cNvSpPr/>
          <p:nvPr/>
        </p:nvSpPr>
        <p:spPr>
          <a:xfrm>
            <a:off x="1485678" y="2167597"/>
            <a:ext cx="309326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83F832C-E336-1944-BD0E-4488B310DCB3}"/>
              </a:ext>
            </a:extLst>
          </p:cNvPr>
          <p:cNvSpPr/>
          <p:nvPr/>
        </p:nvSpPr>
        <p:spPr>
          <a:xfrm>
            <a:off x="1881995" y="2994611"/>
            <a:ext cx="309326" cy="361314"/>
          </a:xfrm>
          <a:prstGeom prst="round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>
                <a:alpha val="3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33FE-45A4-024C-BB93-315A0F2D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 through time (BPTT)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DD257-A0AC-A144-9ABB-C56BBD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9BFE-8456-244E-A3E6-ADCB10727C06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EEFC3-0D6A-0241-95A8-74729189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CB7F-5A19-AD43-8F7C-C7CC3F2B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CC6F1-A34D-D547-9631-AC1262BB36CB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6063E-7506-7243-9F50-88594481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A9DA7-1EB8-D748-9662-9160321C70E1}"/>
                  </a:ext>
                </a:extLst>
              </p:cNvPr>
              <p:cNvSpPr txBox="1"/>
              <p:nvPr/>
            </p:nvSpPr>
            <p:spPr>
              <a:xfrm>
                <a:off x="838200" y="3000829"/>
                <a:ext cx="418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A9DA7-1EB8-D748-9662-9160321C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0829"/>
                <a:ext cx="418961" cy="215444"/>
              </a:xfrm>
              <a:prstGeom prst="rect">
                <a:avLst/>
              </a:prstGeom>
              <a:blipFill>
                <a:blip r:embed="rId3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1AC8180-B5A0-D74E-A336-1C93309A7F53}"/>
              </a:ext>
            </a:extLst>
          </p:cNvPr>
          <p:cNvGrpSpPr/>
          <p:nvPr/>
        </p:nvGrpSpPr>
        <p:grpSpPr>
          <a:xfrm>
            <a:off x="1257161" y="2253117"/>
            <a:ext cx="1001078" cy="1743301"/>
            <a:chOff x="1257161" y="2253117"/>
            <a:chExt cx="1001078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015C63-7CC7-6146-9DB7-E0753EF05C12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015C63-7CC7-6146-9DB7-E0753EF05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5882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CD9F51-692F-164C-9E80-DAF2069C3D4F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8E1D5-0131-0C47-AC7C-F94D20CA2C6E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28E1D5-0131-0C47-AC7C-F94D20CA2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3EB165-0856-0744-A7A4-3A97FE2BD817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3EB165-0856-0744-A7A4-3A97FE2BD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4E4A8C-96E1-8645-B8D4-0DC49A9BFCAC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1257161" y="3108551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9BCB55-41F9-C147-875B-7DDEE0C21ED7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D9CCF5-4ABE-5C4E-A69B-D8231D2BBE13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EDD5FB-D442-8740-915D-47C9FE5E9C00}"/>
                  </a:ext>
                </a:extLst>
              </p:cNvPr>
              <p:cNvSpPr txBox="1"/>
              <p:nvPr/>
            </p:nvSpPr>
            <p:spPr>
              <a:xfrm>
                <a:off x="1206968" y="4532572"/>
                <a:ext cx="50057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−(1−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EDD5FB-D442-8740-915D-47C9FE5E9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68" y="4532572"/>
                <a:ext cx="5005729" cy="215444"/>
              </a:xfrm>
              <a:prstGeom prst="rect">
                <a:avLst/>
              </a:prstGeom>
              <a:blipFill>
                <a:blip r:embed="rId7"/>
                <a:stretch>
                  <a:fillRect l="-253" t="-2222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B32085-8113-CA4E-9624-29E9288A90BE}"/>
                  </a:ext>
                </a:extLst>
              </p:cNvPr>
              <p:cNvSpPr/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B32085-8113-CA4E-9624-29E9288A9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25" y="1534016"/>
                <a:ext cx="58567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EDBF77-015F-2C4D-B770-94E3F3963337}"/>
              </a:ext>
            </a:extLst>
          </p:cNvPr>
          <p:cNvCxnSpPr>
            <a:cxnSpLocks/>
            <a:stCxn id="12" idx="0"/>
            <a:endCxn id="23" idx="2"/>
          </p:cNvCxnSpPr>
          <p:nvPr/>
        </p:nvCxnSpPr>
        <p:spPr>
          <a:xfrm flipV="1">
            <a:off x="1925178" y="1841793"/>
            <a:ext cx="6284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D3B2A6-BB17-4543-A4E7-5881F11EB4BE}"/>
              </a:ext>
            </a:extLst>
          </p:cNvPr>
          <p:cNvCxnSpPr>
            <a:cxnSpLocks/>
          </p:cNvCxnSpPr>
          <p:nvPr/>
        </p:nvCxnSpPr>
        <p:spPr>
          <a:xfrm>
            <a:off x="2046515" y="1871762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9F0D50-F26A-3F4F-9B73-AF6438CA2838}"/>
              </a:ext>
            </a:extLst>
          </p:cNvPr>
          <p:cNvCxnSpPr>
            <a:cxnSpLocks/>
          </p:cNvCxnSpPr>
          <p:nvPr/>
        </p:nvCxnSpPr>
        <p:spPr>
          <a:xfrm>
            <a:off x="2039259" y="2510209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D18EBF-5542-464C-AC11-08CD54D97717}"/>
                  </a:ext>
                </a:extLst>
              </p:cNvPr>
              <p:cNvSpPr txBox="1"/>
              <p:nvPr/>
            </p:nvSpPr>
            <p:spPr>
              <a:xfrm>
                <a:off x="2080769" y="1910156"/>
                <a:ext cx="5348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D18EBF-5542-464C-AC11-08CD54D97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769" y="1910156"/>
                <a:ext cx="534890" cy="215444"/>
              </a:xfrm>
              <a:prstGeom prst="rect">
                <a:avLst/>
              </a:prstGeom>
              <a:blipFill>
                <a:blip r:embed="rId9"/>
                <a:stretch>
                  <a:fillRect l="-6977" t="-166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3A9AD4-5FD7-AE4E-B7BF-66C9CD050635}"/>
                  </a:ext>
                </a:extLst>
              </p:cNvPr>
              <p:cNvSpPr txBox="1"/>
              <p:nvPr/>
            </p:nvSpPr>
            <p:spPr>
              <a:xfrm>
                <a:off x="2050435" y="2529315"/>
                <a:ext cx="528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3A9AD4-5FD7-AE4E-B7BF-66C9CD050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435" y="2529315"/>
                <a:ext cx="528863" cy="215444"/>
              </a:xfrm>
              <a:prstGeom prst="rect">
                <a:avLst/>
              </a:prstGeom>
              <a:blipFill>
                <a:blip r:embed="rId10"/>
                <a:stretch>
                  <a:fillRect l="-6977" r="-23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194D27-C5BA-8F4F-91B7-DCF60B905357}"/>
                  </a:ext>
                </a:extLst>
              </p:cNvPr>
              <p:cNvSpPr txBox="1"/>
              <p:nvPr/>
            </p:nvSpPr>
            <p:spPr>
              <a:xfrm>
                <a:off x="1032427" y="2544482"/>
                <a:ext cx="725070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194D27-C5BA-8F4F-91B7-DCF60B905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27" y="2544482"/>
                <a:ext cx="725070" cy="232436"/>
              </a:xfrm>
              <a:prstGeom prst="rect">
                <a:avLst/>
              </a:prstGeom>
              <a:blipFill>
                <a:blip r:embed="rId11"/>
                <a:stretch>
                  <a:fillRect l="-5172" r="-17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70B383-7E9F-2140-96BB-AF30C2805D5A}"/>
                  </a:ext>
                </a:extLst>
              </p:cNvPr>
              <p:cNvSpPr txBox="1"/>
              <p:nvPr/>
            </p:nvSpPr>
            <p:spPr>
              <a:xfrm>
                <a:off x="1032427" y="3443817"/>
                <a:ext cx="7218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70B383-7E9F-2140-96BB-AF30C2805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27" y="3443817"/>
                <a:ext cx="721864" cy="215444"/>
              </a:xfrm>
              <a:prstGeom prst="rect">
                <a:avLst/>
              </a:prstGeom>
              <a:blipFill>
                <a:blip r:embed="rId12"/>
                <a:stretch>
                  <a:fillRect l="-517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4D72D71-C93D-B547-B781-D36E4DF1C1B2}"/>
              </a:ext>
            </a:extLst>
          </p:cNvPr>
          <p:cNvGrpSpPr/>
          <p:nvPr/>
        </p:nvGrpSpPr>
        <p:grpSpPr>
          <a:xfrm>
            <a:off x="2247971" y="2253117"/>
            <a:ext cx="1001078" cy="1743301"/>
            <a:chOff x="1257161" y="2253117"/>
            <a:chExt cx="1001078" cy="174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6D8F88F-A849-C548-955C-08930E594FF9}"/>
                    </a:ext>
                  </a:extLst>
                </p:cNvPr>
                <p:cNvSpPr txBox="1"/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6D8F88F-A849-C548-955C-08930E594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603" y="3780974"/>
                  <a:ext cx="421206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294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C901F0-2697-4A47-99B0-0710BC6B347C}"/>
                </a:ext>
              </a:extLst>
            </p:cNvPr>
            <p:cNvSpPr/>
            <p:nvPr/>
          </p:nvSpPr>
          <p:spPr>
            <a:xfrm>
              <a:off x="1590582" y="2894465"/>
              <a:ext cx="667657" cy="42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915AE4-4820-7F49-A6D8-E5E503C28E59}"/>
                    </a:ext>
                  </a:extLst>
                </p:cNvPr>
                <p:cNvSpPr txBox="1"/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915AE4-4820-7F49-A6D8-E5E503C28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4929" y="3000829"/>
                  <a:ext cx="418961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2FD04C-9E78-4B4C-B996-14C123813546}"/>
                    </a:ext>
                  </a:extLst>
                </p:cNvPr>
                <p:cNvSpPr txBox="1"/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2FD04C-9E78-4B4C-B996-14C123813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84" y="2253117"/>
                  <a:ext cx="424988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8824" t="-16667" r="-294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2D4D40-2AC6-A14D-80FF-8465C3CEE0BC}"/>
                </a:ext>
              </a:extLst>
            </p:cNvPr>
            <p:cNvCxnSpPr>
              <a:endCxn id="40" idx="1"/>
            </p:cNvCxnSpPr>
            <p:nvPr/>
          </p:nvCxnSpPr>
          <p:spPr>
            <a:xfrm>
              <a:off x="1257161" y="3108551"/>
              <a:ext cx="333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8F5778-6341-4E47-978F-AB40C9D5AC11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V="1">
              <a:off x="1924411" y="2468561"/>
              <a:ext cx="767" cy="425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3267918-17AE-C04B-BA25-02741E2698DF}"/>
                </a:ext>
              </a:extLst>
            </p:cNvPr>
            <p:cNvCxnSpPr>
              <a:cxnSpLocks/>
              <a:stCxn id="39" idx="0"/>
              <a:endCxn id="40" idx="2"/>
            </p:cNvCxnSpPr>
            <p:nvPr/>
          </p:nvCxnSpPr>
          <p:spPr>
            <a:xfrm flipH="1" flipV="1">
              <a:off x="1924411" y="3322637"/>
              <a:ext cx="2795" cy="4583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7AD8C23-8978-F040-A0BC-E54A3005CF51}"/>
                  </a:ext>
                </a:extLst>
              </p:cNvPr>
              <p:cNvSpPr/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7AD8C23-8978-F040-A0BC-E54A3005C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384" y="1534016"/>
                <a:ext cx="58567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249661-52CF-824C-951D-C462A6A46315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2915221" y="1841793"/>
            <a:ext cx="767" cy="41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C485E2-5D5C-6B44-8CD5-DC4C19C87983}"/>
              </a:ext>
            </a:extLst>
          </p:cNvPr>
          <p:cNvCxnSpPr>
            <a:cxnSpLocks/>
          </p:cNvCxnSpPr>
          <p:nvPr/>
        </p:nvCxnSpPr>
        <p:spPr>
          <a:xfrm>
            <a:off x="3024072" y="1871762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4C67A-8E45-C140-8120-16FE74263330}"/>
                  </a:ext>
                </a:extLst>
              </p:cNvPr>
              <p:cNvSpPr txBox="1"/>
              <p:nvPr/>
            </p:nvSpPr>
            <p:spPr>
              <a:xfrm>
                <a:off x="3058326" y="1910156"/>
                <a:ext cx="5348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4C67A-8E45-C140-8120-16FE74263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326" y="1910156"/>
                <a:ext cx="534890" cy="215444"/>
              </a:xfrm>
              <a:prstGeom prst="rect">
                <a:avLst/>
              </a:prstGeom>
              <a:blipFill>
                <a:blip r:embed="rId17"/>
                <a:stretch>
                  <a:fillRect l="-6977" t="-166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C320C7-0EBF-574B-8126-DD61B2A4E466}"/>
              </a:ext>
            </a:extLst>
          </p:cNvPr>
          <p:cNvCxnSpPr>
            <a:cxnSpLocks/>
          </p:cNvCxnSpPr>
          <p:nvPr/>
        </p:nvCxnSpPr>
        <p:spPr>
          <a:xfrm>
            <a:off x="3034228" y="2480520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1559DD-06A2-324D-9782-A26166D79E34}"/>
                  </a:ext>
                </a:extLst>
              </p:cNvPr>
              <p:cNvSpPr txBox="1"/>
              <p:nvPr/>
            </p:nvSpPr>
            <p:spPr>
              <a:xfrm>
                <a:off x="3045404" y="2499626"/>
                <a:ext cx="5288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1559DD-06A2-324D-9782-A26166D7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04" y="2499626"/>
                <a:ext cx="528863" cy="215444"/>
              </a:xfrm>
              <a:prstGeom prst="rect">
                <a:avLst/>
              </a:prstGeom>
              <a:blipFill>
                <a:blip r:embed="rId18"/>
                <a:stretch>
                  <a:fillRect l="-9756" r="-24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6F34FA-E297-9C45-AA52-1928AA652D36}"/>
              </a:ext>
            </a:extLst>
          </p:cNvPr>
          <p:cNvCxnSpPr>
            <a:cxnSpLocks/>
          </p:cNvCxnSpPr>
          <p:nvPr/>
        </p:nvCxnSpPr>
        <p:spPr>
          <a:xfrm flipH="1">
            <a:off x="2258239" y="3000829"/>
            <a:ext cx="3334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4D349F-6BBE-234E-B997-DADDCE89FEF1}"/>
              </a:ext>
            </a:extLst>
          </p:cNvPr>
          <p:cNvGrpSpPr/>
          <p:nvPr/>
        </p:nvGrpSpPr>
        <p:grpSpPr>
          <a:xfrm>
            <a:off x="3254310" y="1534016"/>
            <a:ext cx="1001078" cy="2462402"/>
            <a:chOff x="3647135" y="1625521"/>
            <a:chExt cx="1001078" cy="246240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B30C8CE-D62A-0E43-A3A1-585662DE3B99}"/>
                </a:ext>
              </a:extLst>
            </p:cNvPr>
            <p:cNvGrpSpPr/>
            <p:nvPr/>
          </p:nvGrpSpPr>
          <p:grpSpPr>
            <a:xfrm>
              <a:off x="3647135" y="2344622"/>
              <a:ext cx="1001078" cy="1743301"/>
              <a:chOff x="1257161" y="2253117"/>
              <a:chExt cx="1001078" cy="1743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D6F14AE-DDB5-8647-9E7F-8930A33711A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D6F14AE-DDB5-8647-9E7F-8930A3371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603" y="3780974"/>
                    <a:ext cx="421206" cy="2154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1BC80D-DA07-294D-8584-20898D6C4711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303ECE4-1794-E748-B643-E7A748A91A0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303ECE4-1794-E748-B643-E7A748A91A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4929" y="3000829"/>
                    <a:ext cx="418961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747C4D14-2221-A242-91A8-A11A256BC3D5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747C4D14-2221-A242-91A8-A11A256BC3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684" y="2253117"/>
                    <a:ext cx="424988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8571" t="-1666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863C604-B682-9345-BD4F-528F9BE2B637}"/>
                  </a:ext>
                </a:extLst>
              </p:cNvPr>
              <p:cNvCxnSpPr>
                <a:endCxn id="57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584C985-0259-CB43-B1FF-1891003E60ED}"/>
                  </a:ext>
                </a:extLst>
              </p:cNvPr>
              <p:cNvCxnSpPr>
                <a:cxnSpLocks/>
                <a:stCxn id="57" idx="0"/>
                <a:endCxn id="59" idx="2"/>
              </p:cNvCxnSpPr>
              <p:nvPr/>
            </p:nvCxnSpPr>
            <p:spPr>
              <a:xfrm flipV="1">
                <a:off x="1924411" y="2468561"/>
                <a:ext cx="767" cy="4259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428D7D3-73E6-6649-A030-67AFDC5226D7}"/>
                  </a:ext>
                </a:extLst>
              </p:cNvPr>
              <p:cNvCxnSpPr>
                <a:cxnSpLocks/>
                <a:stCxn id="56" idx="0"/>
                <a:endCxn id="57" idx="2"/>
              </p:cNvCxnSpPr>
              <p:nvPr/>
            </p:nvCxnSpPr>
            <p:spPr>
              <a:xfrm flipH="1" flipV="1">
                <a:off x="1924411" y="3322637"/>
                <a:ext cx="2795" cy="458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F582042-8828-2C4E-83A1-62D60BF40AB9}"/>
                    </a:ext>
                  </a:extLst>
                </p:cNvPr>
                <p:cNvSpPr/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F582042-8828-2C4E-83A1-62D60BF40A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548" y="1625521"/>
                  <a:ext cx="585673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90A1EE-0ABD-3A4D-AA08-952D153E18E3}"/>
                </a:ext>
              </a:extLst>
            </p:cNvPr>
            <p:cNvCxnSpPr>
              <a:cxnSpLocks/>
              <a:stCxn id="59" idx="0"/>
              <a:endCxn id="63" idx="2"/>
            </p:cNvCxnSpPr>
            <p:nvPr/>
          </p:nvCxnSpPr>
          <p:spPr>
            <a:xfrm flipH="1" flipV="1">
              <a:off x="4314385" y="1933298"/>
              <a:ext cx="767" cy="411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7055C03-B87C-2345-955C-BCE58DA72C0E}"/>
              </a:ext>
            </a:extLst>
          </p:cNvPr>
          <p:cNvCxnSpPr>
            <a:cxnSpLocks/>
          </p:cNvCxnSpPr>
          <p:nvPr/>
        </p:nvCxnSpPr>
        <p:spPr>
          <a:xfrm>
            <a:off x="4028444" y="1856975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7192EF6-AB63-6E45-83BC-845E90DA5024}"/>
              </a:ext>
            </a:extLst>
          </p:cNvPr>
          <p:cNvCxnSpPr>
            <a:cxnSpLocks/>
          </p:cNvCxnSpPr>
          <p:nvPr/>
        </p:nvCxnSpPr>
        <p:spPr>
          <a:xfrm>
            <a:off x="4038600" y="2465733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7A501AE-CF7C-3E47-9AC2-62EF0F893677}"/>
              </a:ext>
            </a:extLst>
          </p:cNvPr>
          <p:cNvCxnSpPr>
            <a:cxnSpLocks/>
          </p:cNvCxnSpPr>
          <p:nvPr/>
        </p:nvCxnSpPr>
        <p:spPr>
          <a:xfrm flipH="1">
            <a:off x="3248097" y="2986042"/>
            <a:ext cx="3334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F32861B-A99A-7743-88F7-C0B6A6052302}"/>
              </a:ext>
            </a:extLst>
          </p:cNvPr>
          <p:cNvSpPr txBox="1"/>
          <p:nvPr/>
        </p:nvSpPr>
        <p:spPr>
          <a:xfrm>
            <a:off x="4499428" y="29238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291F1-EA3A-7547-B880-BA33C4E909CC}"/>
              </a:ext>
            </a:extLst>
          </p:cNvPr>
          <p:cNvGrpSpPr/>
          <p:nvPr/>
        </p:nvGrpSpPr>
        <p:grpSpPr>
          <a:xfrm>
            <a:off x="5006754" y="1541958"/>
            <a:ext cx="1001078" cy="2462774"/>
            <a:chOff x="3647135" y="1633463"/>
            <a:chExt cx="1001078" cy="246277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F5A626F-3186-4B41-9924-13416BE32044}"/>
                </a:ext>
              </a:extLst>
            </p:cNvPr>
            <p:cNvGrpSpPr/>
            <p:nvPr/>
          </p:nvGrpSpPr>
          <p:grpSpPr>
            <a:xfrm>
              <a:off x="3647135" y="2352127"/>
              <a:ext cx="1001078" cy="1744110"/>
              <a:chOff x="1257161" y="2260622"/>
              <a:chExt cx="1001078" cy="1744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D044DAF-D31F-0541-9E1D-8D610B917FAB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D044DAF-D31F-0541-9E1D-8D610B917F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3789288"/>
                    <a:ext cx="481863" cy="21544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51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33A4458-250D-A148-A45F-6096E0AEE90E}"/>
                  </a:ext>
                </a:extLst>
              </p:cNvPr>
              <p:cNvSpPr/>
              <p:nvPr/>
            </p:nvSpPr>
            <p:spPr>
              <a:xfrm>
                <a:off x="1590582" y="2894465"/>
                <a:ext cx="667657" cy="4281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C3EB11C-AFFD-D141-B8C4-05479637E086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C3EB11C-AFFD-D141-B8C4-05479637E0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0415" y="3000829"/>
                    <a:ext cx="479618" cy="21544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564"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0D28409-A52F-E44F-BC03-72760473EC10}"/>
                      </a:ext>
                    </a:extLst>
                  </p:cNvPr>
                  <p:cNvSpPr txBox="1"/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0D28409-A52F-E44F-BC03-72760473EC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3479" y="2260622"/>
                    <a:ext cx="490455" cy="21954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7692" t="-16667" r="-5128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ECCAC3F-8B20-E949-8195-B1040504D9BE}"/>
                  </a:ext>
                </a:extLst>
              </p:cNvPr>
              <p:cNvCxnSpPr>
                <a:endCxn id="75" idx="1"/>
              </p:cNvCxnSpPr>
              <p:nvPr/>
            </p:nvCxnSpPr>
            <p:spPr>
              <a:xfrm>
                <a:off x="1257161" y="3108551"/>
                <a:ext cx="3334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6A91276F-B431-0A40-A5D4-33855D2B01EA}"/>
                  </a:ext>
                </a:extLst>
              </p:cNvPr>
              <p:cNvCxnSpPr>
                <a:cxnSpLocks/>
                <a:stCxn id="75" idx="0"/>
                <a:endCxn id="77" idx="2"/>
              </p:cNvCxnSpPr>
              <p:nvPr/>
            </p:nvCxnSpPr>
            <p:spPr>
              <a:xfrm flipV="1">
                <a:off x="1924411" y="2480169"/>
                <a:ext cx="4296" cy="4142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7C75142-EDCD-494E-ACB5-FC2DCB2AEBAC}"/>
                  </a:ext>
                </a:extLst>
              </p:cNvPr>
              <p:cNvCxnSpPr>
                <a:cxnSpLocks/>
                <a:stCxn id="74" idx="0"/>
                <a:endCxn id="75" idx="2"/>
              </p:cNvCxnSpPr>
              <p:nvPr/>
            </p:nvCxnSpPr>
            <p:spPr>
              <a:xfrm flipV="1">
                <a:off x="1924411" y="3322637"/>
                <a:ext cx="0" cy="466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348FAA6-C145-DD4B-A1BC-DDF34CF7DA0B}"/>
                    </a:ext>
                  </a:extLst>
                </p:cNvPr>
                <p:cNvSpPr/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348FAA6-C145-DD4B-A1BC-DDF34CF7D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805" y="1633463"/>
                  <a:ext cx="585673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1D12F-A973-214E-9356-ED67287CBADB}"/>
                </a:ext>
              </a:extLst>
            </p:cNvPr>
            <p:cNvCxnSpPr>
              <a:cxnSpLocks/>
              <a:stCxn id="77" idx="0"/>
              <a:endCxn id="72" idx="2"/>
            </p:cNvCxnSpPr>
            <p:nvPr/>
          </p:nvCxnSpPr>
          <p:spPr>
            <a:xfrm flipV="1">
              <a:off x="4318681" y="1941240"/>
              <a:ext cx="2961" cy="410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F206BA-8682-E94C-A798-E0D492013112}"/>
              </a:ext>
            </a:extLst>
          </p:cNvPr>
          <p:cNvCxnSpPr>
            <a:cxnSpLocks/>
          </p:cNvCxnSpPr>
          <p:nvPr/>
        </p:nvCxnSpPr>
        <p:spPr>
          <a:xfrm>
            <a:off x="5784673" y="1856975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7E3571-2299-CE4A-9357-FEDD38E39318}"/>
              </a:ext>
            </a:extLst>
          </p:cNvPr>
          <p:cNvCxnSpPr>
            <a:cxnSpLocks/>
          </p:cNvCxnSpPr>
          <p:nvPr/>
        </p:nvCxnSpPr>
        <p:spPr>
          <a:xfrm>
            <a:off x="5794829" y="2465733"/>
            <a:ext cx="0" cy="342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9169D9-AAAB-8C43-BA6D-4BC6A9199D4A}"/>
              </a:ext>
            </a:extLst>
          </p:cNvPr>
          <p:cNvCxnSpPr>
            <a:cxnSpLocks/>
          </p:cNvCxnSpPr>
          <p:nvPr/>
        </p:nvCxnSpPr>
        <p:spPr>
          <a:xfrm flipH="1">
            <a:off x="5004326" y="2986042"/>
            <a:ext cx="3334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A06110-9932-4D41-885A-CC46C19B5EEE}"/>
              </a:ext>
            </a:extLst>
          </p:cNvPr>
          <p:cNvSpPr txBox="1"/>
          <p:nvPr/>
        </p:nvSpPr>
        <p:spPr>
          <a:xfrm>
            <a:off x="1261890" y="5148354"/>
            <a:ext cx="5000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of later time step propagate to earlier time steps</a:t>
            </a:r>
          </a:p>
        </p:txBody>
      </p:sp>
    </p:spTree>
    <p:extLst>
      <p:ext uri="{BB962C8B-B14F-4D97-AF65-F5344CB8AC3E}">
        <p14:creationId xmlns:p14="http://schemas.microsoft.com/office/powerpoint/2010/main" val="277494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3" grpId="0"/>
      <p:bldP spid="33" grpId="0"/>
      <p:bldP spid="34" grpId="0"/>
      <p:bldP spid="36" grpId="0"/>
      <p:bldP spid="37" grpId="0"/>
      <p:bldP spid="46" grpId="0"/>
      <p:bldP spid="51" grpId="0"/>
      <p:bldP spid="53" grpId="0"/>
      <p:bldP spid="69" grpId="0"/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2589</Words>
  <Application>Microsoft Macintosh PowerPoint</Application>
  <PresentationFormat>Widescreen</PresentationFormat>
  <Paragraphs>651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等线</vt:lpstr>
      <vt:lpstr>KaiTi</vt:lpstr>
      <vt:lpstr>Apple Symbols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Lecture 16: Recurrent Neural Network (Part 1)</vt:lpstr>
      <vt:lpstr>RNN: sequence models</vt:lpstr>
      <vt:lpstr>Notations: NER example</vt:lpstr>
      <vt:lpstr>Data representation: how to represent a word?</vt:lpstr>
      <vt:lpstr>Build the model to learn x→y </vt:lpstr>
      <vt:lpstr>Recurrent Neural Network</vt:lpstr>
      <vt:lpstr>Forward propagation</vt:lpstr>
      <vt:lpstr>Forward propagation (another notation)</vt:lpstr>
      <vt:lpstr>Backpropagation through time (BPTT)</vt:lpstr>
      <vt:lpstr>Backpropagation through time (BPTT)</vt:lpstr>
      <vt:lpstr>BPTT (code)</vt:lpstr>
      <vt:lpstr>Different RNN architectures</vt:lpstr>
      <vt:lpstr>Different RNN architectures (cont.)</vt:lpstr>
      <vt:lpstr>A concrete example: Language model</vt:lpstr>
      <vt:lpstr>Building an RNN language model</vt:lpstr>
      <vt:lpstr>One training step</vt:lpstr>
      <vt:lpstr>Compute sentence probability</vt:lpstr>
      <vt:lpstr>Application of language model</vt:lpstr>
      <vt:lpstr>N-gram language models</vt:lpstr>
      <vt:lpstr>N-gram language models (cont.)</vt:lpstr>
      <vt:lpstr>Advantage of RNN in language modeling</vt:lpstr>
      <vt:lpstr>Sequence generation</vt:lpstr>
      <vt:lpstr>Generating different genres of text</vt:lpstr>
      <vt:lpstr>Generating source code?!</vt:lpstr>
      <vt:lpstr>Character-level language model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15: Recurrent Neural Network (Part 3)</dc:title>
  <dc:creator>Yang Xu</dc:creator>
  <cp:lastModifiedBy>William Liu</cp:lastModifiedBy>
  <cp:revision>452</cp:revision>
  <dcterms:created xsi:type="dcterms:W3CDTF">2018-10-17T03:42:02Z</dcterms:created>
  <dcterms:modified xsi:type="dcterms:W3CDTF">2018-10-23T19:42:24Z</dcterms:modified>
</cp:coreProperties>
</file>